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24"/>
  </p:notesMasterIdLst>
  <p:sldIdLst>
    <p:sldId id="277" r:id="rId3"/>
    <p:sldId id="259" r:id="rId4"/>
    <p:sldId id="263" r:id="rId5"/>
    <p:sldId id="278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5" r:id="rId16"/>
    <p:sldId id="280" r:id="rId17"/>
    <p:sldId id="282" r:id="rId18"/>
    <p:sldId id="283" r:id="rId19"/>
    <p:sldId id="281" r:id="rId20"/>
    <p:sldId id="279" r:id="rId21"/>
    <p:sldId id="260" r:id="rId22"/>
    <p:sldId id="25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E8E3D3"/>
    <a:srgbClr val="4B2E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5" autoAdjust="0"/>
    <p:restoredTop sz="94613"/>
  </p:normalViewPr>
  <p:slideViewPr>
    <p:cSldViewPr snapToGrid="0" snapToObjects="1" showGuides="1">
      <p:cViewPr>
        <p:scale>
          <a:sx n="120" d="100"/>
          <a:sy n="120" d="100"/>
        </p:scale>
        <p:origin x="1728" y="160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tif>
</file>

<file path=ppt/media/image11.png>
</file>

<file path=ppt/media/image12.tif>
</file>

<file path=ppt/media/image13.tif>
</file>

<file path=ppt/media/image14.tif>
</file>

<file path=ppt/media/image15.png>
</file>

<file path=ppt/media/image16.tif>
</file>

<file path=ppt/media/image17.tif>
</file>

<file path=ppt/media/image18.tif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93B58-13CD-C648-A29F-AAC1E6B31882}" type="datetimeFigureOut">
              <a:rPr lang="en-US" smtClean="0"/>
              <a:t>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5070C-E97D-A440-AE61-5E623DF00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44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330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8" name="Shape 4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 b="1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3565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5" name="Shape 4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/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9741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5" name="Shape 4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25500">
              <a:defRPr sz="1400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242919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5730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5" name="Shape 2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5166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25500">
              <a:defRPr sz="1400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35927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83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9" name="Shape 2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8102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9" name="Shape 3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0034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3" name="Shape 3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2000"/>
            </a:lvl1pPr>
          </a:lstStyle>
          <a:p>
            <a:r>
              <a:rPr dirty="0"/>
              <a:t>common application of liquid or gas simulations is to compute the heat capacity for a simulation.  Can be done with both MC or MD calculations.  Connection to macroscopic simulations and experiments! </a:t>
            </a:r>
          </a:p>
        </p:txBody>
      </p:sp>
    </p:spTree>
    <p:extLst>
      <p:ext uri="{BB962C8B-B14F-4D97-AF65-F5344CB8AC3E}">
        <p14:creationId xmlns:p14="http://schemas.microsoft.com/office/powerpoint/2010/main" val="983091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5" name="Shape 4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30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7870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accent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TITLE HERE</a:t>
            </a:r>
          </a:p>
          <a:p>
            <a:pPr lvl="0"/>
            <a:r>
              <a:rPr lang="en-US" dirty="0" smtClean="0"/>
              <a:t>ENCODE NORMAL</a:t>
            </a:r>
          </a:p>
          <a:p>
            <a:pPr lvl="0"/>
            <a:r>
              <a:rPr lang="en-US" dirty="0" smtClean="0"/>
              <a:t>BLACK, 50 PT. </a:t>
            </a:r>
            <a:endParaRPr lang="en-US" dirty="0"/>
          </a:p>
        </p:txBody>
      </p:sp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SUB-HEADER HERE (UNI SANS REGULAR	, 24 PT.)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Bulleted content here (Open Sans Light, 24 pt.)</a:t>
            </a:r>
          </a:p>
          <a:p>
            <a:pPr lvl="1"/>
            <a:r>
              <a:rPr lang="en-US" dirty="0" smtClean="0"/>
              <a:t>Second level (Open Sans Light, 20)</a:t>
            </a:r>
          </a:p>
          <a:p>
            <a:pPr lvl="2"/>
            <a:r>
              <a:rPr lang="en-US" dirty="0" smtClean="0"/>
              <a:t>Third level (Open Sans Light, 18)</a:t>
            </a:r>
          </a:p>
          <a:p>
            <a:pPr lvl="3"/>
            <a:r>
              <a:rPr lang="en-US" dirty="0" smtClean="0"/>
              <a:t>Fourth level (Open Sans Light, 16)</a:t>
            </a:r>
          </a:p>
          <a:p>
            <a:pPr lvl="4"/>
            <a:r>
              <a:rPr lang="en-US" dirty="0" smtClean="0"/>
              <a:t>Fifth level (Open Sans Light, 14)</a:t>
            </a:r>
            <a:endParaRPr lang="en-US" dirty="0"/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 smtClean="0"/>
              <a:t>Graphics can go here – </a:t>
            </a:r>
            <a:br>
              <a:rPr lang="en-US" dirty="0" smtClean="0"/>
            </a:br>
            <a:r>
              <a:rPr lang="en-US" dirty="0" smtClean="0"/>
              <a:t>replace this box with your image or chart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Office Them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8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5" name="Shape 25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/>
            </a:p>
          </p:txBody>
        </p:sp>
        <p:sp>
          <p:nvSpPr>
            <p:cNvPr id="26" name="Shape 26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/>
            </a:p>
          </p:txBody>
        </p:sp>
        <p:pic>
          <p:nvPicPr>
            <p:cNvPr id="27" name="UW.png"/>
            <p:cNvPicPr>
              <a:picLocks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455414" y="687586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sz="3164"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xfrm>
            <a:off x="455414" y="1678781"/>
            <a:ext cx="8233172" cy="5179219"/>
          </a:xfrm>
          <a:prstGeom prst="rect">
            <a:avLst/>
          </a:prstGeom>
        </p:spPr>
        <p:txBody>
          <a:bodyPr/>
          <a:lstStyle>
            <a:lvl1pPr>
              <a:buClrTx/>
              <a:buFontTx/>
              <a:defRPr sz="2531">
                <a:latin typeface="+mj-lt"/>
                <a:ea typeface="+mj-ea"/>
                <a:cs typeface="+mj-cs"/>
                <a:sym typeface="Gill Sans"/>
              </a:defRPr>
            </a:lvl1pPr>
            <a:lvl2pPr>
              <a:buClrTx/>
              <a:buFontTx/>
              <a:defRPr sz="2531">
                <a:latin typeface="+mj-lt"/>
                <a:ea typeface="+mj-ea"/>
                <a:cs typeface="+mj-cs"/>
                <a:sym typeface="Gill Sans"/>
              </a:defRPr>
            </a:lvl2pPr>
            <a:lvl3pPr>
              <a:buClrTx/>
              <a:buFontTx/>
              <a:defRPr sz="2250">
                <a:latin typeface="+mj-lt"/>
                <a:ea typeface="+mj-ea"/>
                <a:cs typeface="+mj-cs"/>
                <a:sym typeface="Gill Sans"/>
              </a:defRPr>
            </a:lvl3pPr>
            <a:lvl4pPr>
              <a:buClrTx/>
              <a:buFontTx/>
              <a:defRPr>
                <a:latin typeface="+mj-lt"/>
                <a:ea typeface="+mj-ea"/>
                <a:cs typeface="+mj-cs"/>
                <a:sym typeface="Gill Sans"/>
              </a:defRPr>
            </a:lvl4pPr>
            <a:lvl5pPr>
              <a:buClrTx/>
              <a:buFontTx/>
              <a:defRPr sz="1687">
                <a:latin typeface="+mj-lt"/>
                <a:ea typeface="+mj-ea"/>
                <a:cs typeface="+mj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xfrm>
            <a:off x="7500355" y="6419652"/>
            <a:ext cx="239289" cy="241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B9B9B"/>
                </a:solidFill>
                <a:uFill>
                  <a:solidFill>
                    <a:srgbClr val="9B9B9B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1652480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TITLE HERE</a:t>
            </a:r>
          </a:p>
          <a:p>
            <a:pPr lvl="0"/>
            <a:r>
              <a:rPr lang="en-US" dirty="0" smtClean="0"/>
              <a:t>ENCODE NORMAL</a:t>
            </a:r>
          </a:p>
          <a:p>
            <a:pPr lvl="0"/>
            <a:r>
              <a:rPr lang="en-US" dirty="0" smtClean="0"/>
              <a:t>BLACK, 50 PT. </a:t>
            </a:r>
            <a:endParaRPr lang="en-US" dirty="0"/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SUB-HEADER HERE (UNI SANS LIGHT, 24 PT.)</a:t>
            </a:r>
            <a:endParaRPr lang="en-US" dirty="0"/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 smtClean="0"/>
              <a:t>Graphics can go here – </a:t>
            </a:r>
            <a:br>
              <a:rPr lang="en-US" dirty="0" smtClean="0"/>
            </a:br>
            <a:r>
              <a:rPr lang="en-US" dirty="0" smtClean="0"/>
              <a:t>replace this box with your image or chart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3.tif"/><Relationship Id="rId5" Type="http://schemas.openxmlformats.org/officeDocument/2006/relationships/image" Target="../media/image16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8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0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2.tif"/><Relationship Id="rId6" Type="http://schemas.openxmlformats.org/officeDocument/2006/relationships/image" Target="../media/image13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2.tif"/><Relationship Id="rId5" Type="http://schemas.openxmlformats.org/officeDocument/2006/relationships/image" Target="../media/image13.tif"/><Relationship Id="rId6" Type="http://schemas.openxmlformats.org/officeDocument/2006/relationships/image" Target="../media/image14.tif"/><Relationship Id="rId7" Type="http://schemas.openxmlformats.org/officeDocument/2006/relationships/image" Target="../media/image15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Week 1 </a:t>
            </a:r>
            <a:r>
              <a:rPr lang="mr-IN" dirty="0" smtClean="0"/>
              <a:t>–</a:t>
            </a:r>
            <a:r>
              <a:rPr lang="en-US" dirty="0" smtClean="0"/>
              <a:t> Introduction and Motivation to Molecular 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91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roup 344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341" name="Shape 341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342" name="Shape 342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343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5" name="Shape 345"/>
          <p:cNvSpPr>
            <a:spLocks noGrp="1"/>
          </p:cNvSpPr>
          <p:nvPr>
            <p:ph type="title"/>
          </p:nvPr>
        </p:nvSpPr>
        <p:spPr>
          <a:xfrm>
            <a:off x="472522" y="690778"/>
            <a:ext cx="8198956" cy="1529523"/>
          </a:xfrm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Two types of simulations (MD vs MC) - both give us ensemble averages and macroscopic properties!</a:t>
            </a:r>
          </a:p>
        </p:txBody>
      </p:sp>
      <p:grpSp>
        <p:nvGrpSpPr>
          <p:cNvPr id="354" name="Group 354"/>
          <p:cNvGrpSpPr/>
          <p:nvPr/>
        </p:nvGrpSpPr>
        <p:grpSpPr>
          <a:xfrm>
            <a:off x="267891" y="2470003"/>
            <a:ext cx="4058580" cy="2557411"/>
            <a:chOff x="62319" y="-30407"/>
            <a:chExt cx="5772203" cy="3637207"/>
          </a:xfrm>
        </p:grpSpPr>
        <p:grpSp>
          <p:nvGrpSpPr>
            <p:cNvPr id="351" name="Group 351"/>
            <p:cNvGrpSpPr/>
            <p:nvPr/>
          </p:nvGrpSpPr>
          <p:grpSpPr>
            <a:xfrm>
              <a:off x="583009" y="646147"/>
              <a:ext cx="4628133" cy="2802410"/>
              <a:chOff x="583009" y="315864"/>
              <a:chExt cx="4628132" cy="2802409"/>
            </a:xfrm>
          </p:grpSpPr>
          <p:pic>
            <p:nvPicPr>
              <p:cNvPr id="346" name="dropped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26248" t="11376" r="26786" b="9034"/>
              <a:stretch>
                <a:fillRect/>
              </a:stretch>
            </p:blipFill>
            <p:spPr>
              <a:xfrm>
                <a:off x="583009" y="315864"/>
                <a:ext cx="1043183" cy="2209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3" h="21575" extrusionOk="0">
                    <a:moveTo>
                      <a:pt x="15506" y="1"/>
                    </a:moveTo>
                    <a:cubicBezTo>
                      <a:pt x="15078" y="5"/>
                      <a:pt x="14635" y="35"/>
                      <a:pt x="14591" y="90"/>
                    </a:cubicBezTo>
                    <a:cubicBezTo>
                      <a:pt x="14502" y="199"/>
                      <a:pt x="13530" y="180"/>
                      <a:pt x="13578" y="70"/>
                    </a:cubicBezTo>
                    <a:cubicBezTo>
                      <a:pt x="13601" y="16"/>
                      <a:pt x="13454" y="9"/>
                      <a:pt x="12949" y="32"/>
                    </a:cubicBezTo>
                    <a:cubicBezTo>
                      <a:pt x="12586" y="48"/>
                      <a:pt x="10999" y="74"/>
                      <a:pt x="9427" y="90"/>
                    </a:cubicBezTo>
                    <a:cubicBezTo>
                      <a:pt x="7856" y="106"/>
                      <a:pt x="6350" y="132"/>
                      <a:pt x="6078" y="148"/>
                    </a:cubicBezTo>
                    <a:cubicBezTo>
                      <a:pt x="5785" y="165"/>
                      <a:pt x="5518" y="150"/>
                      <a:pt x="5424" y="113"/>
                    </a:cubicBezTo>
                    <a:cubicBezTo>
                      <a:pt x="5332" y="77"/>
                      <a:pt x="5129" y="65"/>
                      <a:pt x="4926" y="86"/>
                    </a:cubicBezTo>
                    <a:cubicBezTo>
                      <a:pt x="4737" y="106"/>
                      <a:pt x="4520" y="106"/>
                      <a:pt x="4452" y="86"/>
                    </a:cubicBezTo>
                    <a:cubicBezTo>
                      <a:pt x="4210" y="15"/>
                      <a:pt x="2506" y="-4"/>
                      <a:pt x="2336" y="63"/>
                    </a:cubicBezTo>
                    <a:cubicBezTo>
                      <a:pt x="2210" y="112"/>
                      <a:pt x="2134" y="115"/>
                      <a:pt x="2002" y="63"/>
                    </a:cubicBezTo>
                    <a:cubicBezTo>
                      <a:pt x="1903" y="24"/>
                      <a:pt x="1830" y="15"/>
                      <a:pt x="1830" y="47"/>
                    </a:cubicBezTo>
                    <a:cubicBezTo>
                      <a:pt x="1830" y="78"/>
                      <a:pt x="1909" y="118"/>
                      <a:pt x="2010" y="136"/>
                    </a:cubicBezTo>
                    <a:cubicBezTo>
                      <a:pt x="2167" y="165"/>
                      <a:pt x="2159" y="188"/>
                      <a:pt x="1928" y="303"/>
                    </a:cubicBezTo>
                    <a:cubicBezTo>
                      <a:pt x="1691" y="422"/>
                      <a:pt x="1565" y="438"/>
                      <a:pt x="833" y="439"/>
                    </a:cubicBezTo>
                    <a:lnTo>
                      <a:pt x="0" y="439"/>
                    </a:lnTo>
                    <a:lnTo>
                      <a:pt x="0" y="3449"/>
                    </a:lnTo>
                    <a:cubicBezTo>
                      <a:pt x="1" y="5807"/>
                      <a:pt x="36" y="6455"/>
                      <a:pt x="147" y="6445"/>
                    </a:cubicBezTo>
                    <a:cubicBezTo>
                      <a:pt x="232" y="6437"/>
                      <a:pt x="304" y="6504"/>
                      <a:pt x="327" y="6619"/>
                    </a:cubicBezTo>
                    <a:cubicBezTo>
                      <a:pt x="348" y="6723"/>
                      <a:pt x="434" y="6832"/>
                      <a:pt x="523" y="6855"/>
                    </a:cubicBezTo>
                    <a:cubicBezTo>
                      <a:pt x="612" y="6879"/>
                      <a:pt x="686" y="6939"/>
                      <a:pt x="686" y="6991"/>
                    </a:cubicBezTo>
                    <a:cubicBezTo>
                      <a:pt x="686" y="7043"/>
                      <a:pt x="745" y="7116"/>
                      <a:pt x="817" y="7150"/>
                    </a:cubicBezTo>
                    <a:cubicBezTo>
                      <a:pt x="912" y="7195"/>
                      <a:pt x="946" y="7866"/>
                      <a:pt x="931" y="9606"/>
                    </a:cubicBezTo>
                    <a:cubicBezTo>
                      <a:pt x="917" y="11232"/>
                      <a:pt x="947" y="12024"/>
                      <a:pt x="1029" y="12071"/>
                    </a:cubicBezTo>
                    <a:cubicBezTo>
                      <a:pt x="1113" y="12119"/>
                      <a:pt x="1117" y="12213"/>
                      <a:pt x="1038" y="12377"/>
                    </a:cubicBezTo>
                    <a:cubicBezTo>
                      <a:pt x="865" y="12732"/>
                      <a:pt x="884" y="13774"/>
                      <a:pt x="1062" y="13784"/>
                    </a:cubicBezTo>
                    <a:cubicBezTo>
                      <a:pt x="1141" y="13788"/>
                      <a:pt x="1304" y="13796"/>
                      <a:pt x="1430" y="13799"/>
                    </a:cubicBezTo>
                    <a:cubicBezTo>
                      <a:pt x="1615" y="13804"/>
                      <a:pt x="1674" y="13855"/>
                      <a:pt x="1740" y="14074"/>
                    </a:cubicBezTo>
                    <a:cubicBezTo>
                      <a:pt x="1785" y="14223"/>
                      <a:pt x="1827" y="15679"/>
                      <a:pt x="1830" y="17310"/>
                    </a:cubicBezTo>
                    <a:lnTo>
                      <a:pt x="1830" y="20278"/>
                    </a:lnTo>
                    <a:lnTo>
                      <a:pt x="2263" y="20293"/>
                    </a:lnTo>
                    <a:cubicBezTo>
                      <a:pt x="2665" y="20309"/>
                      <a:pt x="2687" y="20322"/>
                      <a:pt x="2720" y="20510"/>
                    </a:cubicBezTo>
                    <a:cubicBezTo>
                      <a:pt x="2753" y="20698"/>
                      <a:pt x="2781" y="20712"/>
                      <a:pt x="3178" y="20727"/>
                    </a:cubicBezTo>
                    <a:cubicBezTo>
                      <a:pt x="3573" y="20743"/>
                      <a:pt x="3603" y="20756"/>
                      <a:pt x="3635" y="20940"/>
                    </a:cubicBezTo>
                    <a:lnTo>
                      <a:pt x="3668" y="21138"/>
                    </a:lnTo>
                    <a:lnTo>
                      <a:pt x="4542" y="21146"/>
                    </a:lnTo>
                    <a:cubicBezTo>
                      <a:pt x="5022" y="21150"/>
                      <a:pt x="5440" y="21165"/>
                      <a:pt x="5474" y="21181"/>
                    </a:cubicBezTo>
                    <a:cubicBezTo>
                      <a:pt x="5507" y="21196"/>
                      <a:pt x="5524" y="21291"/>
                      <a:pt x="5506" y="21390"/>
                    </a:cubicBezTo>
                    <a:lnTo>
                      <a:pt x="5474" y="21572"/>
                    </a:lnTo>
                    <a:lnTo>
                      <a:pt x="8104" y="21572"/>
                    </a:lnTo>
                    <a:cubicBezTo>
                      <a:pt x="9567" y="21574"/>
                      <a:pt x="10773" y="21557"/>
                      <a:pt x="10808" y="21529"/>
                    </a:cubicBezTo>
                    <a:cubicBezTo>
                      <a:pt x="10843" y="21502"/>
                      <a:pt x="11134" y="21491"/>
                      <a:pt x="11462" y="21506"/>
                    </a:cubicBezTo>
                    <a:cubicBezTo>
                      <a:pt x="13237" y="21588"/>
                      <a:pt x="14634" y="21596"/>
                      <a:pt x="14803" y="21529"/>
                    </a:cubicBezTo>
                    <a:cubicBezTo>
                      <a:pt x="14945" y="21474"/>
                      <a:pt x="15009" y="21475"/>
                      <a:pt x="15171" y="21533"/>
                    </a:cubicBezTo>
                    <a:cubicBezTo>
                      <a:pt x="15320" y="21587"/>
                      <a:pt x="15341" y="21589"/>
                      <a:pt x="15244" y="21537"/>
                    </a:cubicBezTo>
                    <a:cubicBezTo>
                      <a:pt x="15147" y="21485"/>
                      <a:pt x="15160" y="21427"/>
                      <a:pt x="15285" y="21309"/>
                    </a:cubicBezTo>
                    <a:cubicBezTo>
                      <a:pt x="15446" y="21155"/>
                      <a:pt x="15474" y="21150"/>
                      <a:pt x="16290" y="21150"/>
                    </a:cubicBezTo>
                    <a:lnTo>
                      <a:pt x="17131" y="21150"/>
                    </a:lnTo>
                    <a:lnTo>
                      <a:pt x="17164" y="20948"/>
                    </a:lnTo>
                    <a:cubicBezTo>
                      <a:pt x="17197" y="20761"/>
                      <a:pt x="17237" y="20741"/>
                      <a:pt x="17605" y="20716"/>
                    </a:cubicBezTo>
                    <a:lnTo>
                      <a:pt x="18005" y="20689"/>
                    </a:lnTo>
                    <a:lnTo>
                      <a:pt x="18063" y="20282"/>
                    </a:lnTo>
                    <a:cubicBezTo>
                      <a:pt x="18115" y="19911"/>
                      <a:pt x="18139" y="19875"/>
                      <a:pt x="18373" y="19859"/>
                    </a:cubicBezTo>
                    <a:cubicBezTo>
                      <a:pt x="18638" y="19842"/>
                      <a:pt x="18834" y="19636"/>
                      <a:pt x="18692" y="19526"/>
                    </a:cubicBezTo>
                    <a:cubicBezTo>
                      <a:pt x="18650" y="19494"/>
                      <a:pt x="18699" y="19455"/>
                      <a:pt x="18798" y="19437"/>
                    </a:cubicBezTo>
                    <a:cubicBezTo>
                      <a:pt x="18957" y="19408"/>
                      <a:pt x="18978" y="19121"/>
                      <a:pt x="18969" y="16852"/>
                    </a:cubicBezTo>
                    <a:cubicBezTo>
                      <a:pt x="18961" y="14584"/>
                      <a:pt x="18980" y="14289"/>
                      <a:pt x="19141" y="14233"/>
                    </a:cubicBezTo>
                    <a:cubicBezTo>
                      <a:pt x="19341" y="14164"/>
                      <a:pt x="19385" y="13910"/>
                      <a:pt x="19206" y="13857"/>
                    </a:cubicBezTo>
                    <a:cubicBezTo>
                      <a:pt x="18938" y="13779"/>
                      <a:pt x="19145" y="13377"/>
                      <a:pt x="19460" y="13365"/>
                    </a:cubicBezTo>
                    <a:cubicBezTo>
                      <a:pt x="19541" y="13362"/>
                      <a:pt x="19662" y="13358"/>
                      <a:pt x="19737" y="13353"/>
                    </a:cubicBezTo>
                    <a:cubicBezTo>
                      <a:pt x="19842" y="13347"/>
                      <a:pt x="19883" y="12646"/>
                      <a:pt x="19909" y="10428"/>
                    </a:cubicBezTo>
                    <a:cubicBezTo>
                      <a:pt x="19945" y="7312"/>
                      <a:pt x="19953" y="7270"/>
                      <a:pt x="20505" y="7270"/>
                    </a:cubicBezTo>
                    <a:lnTo>
                      <a:pt x="20775" y="7270"/>
                    </a:lnTo>
                    <a:lnTo>
                      <a:pt x="20783" y="4499"/>
                    </a:lnTo>
                    <a:cubicBezTo>
                      <a:pt x="20789" y="2657"/>
                      <a:pt x="20835" y="1704"/>
                      <a:pt x="20914" y="1667"/>
                    </a:cubicBezTo>
                    <a:cubicBezTo>
                      <a:pt x="20979" y="1636"/>
                      <a:pt x="21036" y="1538"/>
                      <a:pt x="21036" y="1446"/>
                    </a:cubicBezTo>
                    <a:cubicBezTo>
                      <a:pt x="21036" y="1346"/>
                      <a:pt x="21128" y="1242"/>
                      <a:pt x="21265" y="1186"/>
                    </a:cubicBezTo>
                    <a:cubicBezTo>
                      <a:pt x="21600" y="1050"/>
                      <a:pt x="21522" y="903"/>
                      <a:pt x="21093" y="865"/>
                    </a:cubicBezTo>
                    <a:cubicBezTo>
                      <a:pt x="20922" y="850"/>
                      <a:pt x="20850" y="796"/>
                      <a:pt x="20824" y="644"/>
                    </a:cubicBezTo>
                    <a:lnTo>
                      <a:pt x="20791" y="439"/>
                    </a:lnTo>
                    <a:lnTo>
                      <a:pt x="19615" y="439"/>
                    </a:lnTo>
                    <a:cubicBezTo>
                      <a:pt x="18567" y="439"/>
                      <a:pt x="18419" y="427"/>
                      <a:pt x="18226" y="326"/>
                    </a:cubicBezTo>
                    <a:cubicBezTo>
                      <a:pt x="18022" y="219"/>
                      <a:pt x="18014" y="209"/>
                      <a:pt x="18201" y="144"/>
                    </a:cubicBezTo>
                    <a:cubicBezTo>
                      <a:pt x="18311" y="106"/>
                      <a:pt x="18406" y="64"/>
                      <a:pt x="18406" y="51"/>
                    </a:cubicBezTo>
                    <a:cubicBezTo>
                      <a:pt x="18406" y="-4"/>
                      <a:pt x="17413" y="40"/>
                      <a:pt x="17172" y="105"/>
                    </a:cubicBezTo>
                    <a:cubicBezTo>
                      <a:pt x="16856" y="191"/>
                      <a:pt x="16274" y="170"/>
                      <a:pt x="16314" y="74"/>
                    </a:cubicBezTo>
                    <a:cubicBezTo>
                      <a:pt x="16337" y="19"/>
                      <a:pt x="15933" y="-3"/>
                      <a:pt x="15506" y="1"/>
                    </a:cubicBezTo>
                    <a:close/>
                    <a:moveTo>
                      <a:pt x="19811" y="13636"/>
                    </a:moveTo>
                    <a:cubicBezTo>
                      <a:pt x="19799" y="13642"/>
                      <a:pt x="19789" y="13659"/>
                      <a:pt x="19786" y="13691"/>
                    </a:cubicBezTo>
                    <a:cubicBezTo>
                      <a:pt x="19781" y="13748"/>
                      <a:pt x="19806" y="13782"/>
                      <a:pt x="19843" y="13764"/>
                    </a:cubicBezTo>
                    <a:cubicBezTo>
                      <a:pt x="19881" y="13746"/>
                      <a:pt x="19885" y="13699"/>
                      <a:pt x="19852" y="13660"/>
                    </a:cubicBezTo>
                    <a:cubicBezTo>
                      <a:pt x="19833" y="13638"/>
                      <a:pt x="19823" y="13631"/>
                      <a:pt x="19811" y="13636"/>
                    </a:cubicBezTo>
                    <a:close/>
                  </a:path>
                </a:pathLst>
              </a:custGeom>
              <a:ln w="9525" cap="flat">
                <a:noFill/>
                <a:round/>
              </a:ln>
              <a:effectLst/>
            </p:spPr>
          </p:pic>
          <p:sp>
            <p:nvSpPr>
              <p:cNvPr id="347" name="Shape 347"/>
              <p:cNvSpPr/>
              <p:nvPr/>
            </p:nvSpPr>
            <p:spPr>
              <a:xfrm flipH="1">
                <a:off x="1687919" y="1574717"/>
                <a:ext cx="1613027" cy="1"/>
              </a:xfrm>
              <a:prstGeom prst="line">
                <a:avLst/>
              </a:prstGeom>
              <a:noFill/>
              <a:ln w="76200" cap="flat">
                <a:solidFill>
                  <a:srgbClr val="000000"/>
                </a:solidFill>
                <a:prstDash val="solid"/>
                <a:round/>
                <a:headEnd type="stealth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pic>
            <p:nvPicPr>
              <p:cNvPr id="348" name="dropped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26248" t="11376" r="26786" b="9034"/>
              <a:stretch>
                <a:fillRect/>
              </a:stretch>
            </p:blipFill>
            <p:spPr>
              <a:xfrm>
                <a:off x="3681752" y="317469"/>
                <a:ext cx="1043183" cy="2209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3" h="21575" extrusionOk="0">
                    <a:moveTo>
                      <a:pt x="15506" y="1"/>
                    </a:moveTo>
                    <a:cubicBezTo>
                      <a:pt x="15078" y="5"/>
                      <a:pt x="14635" y="35"/>
                      <a:pt x="14591" y="90"/>
                    </a:cubicBezTo>
                    <a:cubicBezTo>
                      <a:pt x="14502" y="199"/>
                      <a:pt x="13530" y="180"/>
                      <a:pt x="13578" y="70"/>
                    </a:cubicBezTo>
                    <a:cubicBezTo>
                      <a:pt x="13601" y="16"/>
                      <a:pt x="13454" y="9"/>
                      <a:pt x="12949" y="32"/>
                    </a:cubicBezTo>
                    <a:cubicBezTo>
                      <a:pt x="12586" y="48"/>
                      <a:pt x="10999" y="74"/>
                      <a:pt x="9427" y="90"/>
                    </a:cubicBezTo>
                    <a:cubicBezTo>
                      <a:pt x="7856" y="106"/>
                      <a:pt x="6350" y="132"/>
                      <a:pt x="6078" y="148"/>
                    </a:cubicBezTo>
                    <a:cubicBezTo>
                      <a:pt x="5785" y="165"/>
                      <a:pt x="5518" y="150"/>
                      <a:pt x="5424" y="113"/>
                    </a:cubicBezTo>
                    <a:cubicBezTo>
                      <a:pt x="5332" y="77"/>
                      <a:pt x="5129" y="65"/>
                      <a:pt x="4926" y="86"/>
                    </a:cubicBezTo>
                    <a:cubicBezTo>
                      <a:pt x="4737" y="106"/>
                      <a:pt x="4520" y="106"/>
                      <a:pt x="4452" y="86"/>
                    </a:cubicBezTo>
                    <a:cubicBezTo>
                      <a:pt x="4210" y="15"/>
                      <a:pt x="2506" y="-4"/>
                      <a:pt x="2336" y="63"/>
                    </a:cubicBezTo>
                    <a:cubicBezTo>
                      <a:pt x="2210" y="112"/>
                      <a:pt x="2134" y="115"/>
                      <a:pt x="2002" y="63"/>
                    </a:cubicBezTo>
                    <a:cubicBezTo>
                      <a:pt x="1903" y="24"/>
                      <a:pt x="1830" y="15"/>
                      <a:pt x="1830" y="47"/>
                    </a:cubicBezTo>
                    <a:cubicBezTo>
                      <a:pt x="1830" y="78"/>
                      <a:pt x="1909" y="118"/>
                      <a:pt x="2010" y="136"/>
                    </a:cubicBezTo>
                    <a:cubicBezTo>
                      <a:pt x="2167" y="165"/>
                      <a:pt x="2159" y="188"/>
                      <a:pt x="1928" y="303"/>
                    </a:cubicBezTo>
                    <a:cubicBezTo>
                      <a:pt x="1691" y="422"/>
                      <a:pt x="1565" y="438"/>
                      <a:pt x="833" y="439"/>
                    </a:cubicBezTo>
                    <a:lnTo>
                      <a:pt x="0" y="439"/>
                    </a:lnTo>
                    <a:lnTo>
                      <a:pt x="0" y="3449"/>
                    </a:lnTo>
                    <a:cubicBezTo>
                      <a:pt x="1" y="5807"/>
                      <a:pt x="36" y="6455"/>
                      <a:pt x="147" y="6445"/>
                    </a:cubicBezTo>
                    <a:cubicBezTo>
                      <a:pt x="232" y="6437"/>
                      <a:pt x="304" y="6504"/>
                      <a:pt x="327" y="6619"/>
                    </a:cubicBezTo>
                    <a:cubicBezTo>
                      <a:pt x="348" y="6723"/>
                      <a:pt x="434" y="6832"/>
                      <a:pt x="523" y="6855"/>
                    </a:cubicBezTo>
                    <a:cubicBezTo>
                      <a:pt x="612" y="6879"/>
                      <a:pt x="686" y="6939"/>
                      <a:pt x="686" y="6991"/>
                    </a:cubicBezTo>
                    <a:cubicBezTo>
                      <a:pt x="686" y="7043"/>
                      <a:pt x="745" y="7116"/>
                      <a:pt x="817" y="7150"/>
                    </a:cubicBezTo>
                    <a:cubicBezTo>
                      <a:pt x="912" y="7195"/>
                      <a:pt x="946" y="7866"/>
                      <a:pt x="931" y="9606"/>
                    </a:cubicBezTo>
                    <a:cubicBezTo>
                      <a:pt x="917" y="11232"/>
                      <a:pt x="947" y="12024"/>
                      <a:pt x="1029" y="12071"/>
                    </a:cubicBezTo>
                    <a:cubicBezTo>
                      <a:pt x="1113" y="12119"/>
                      <a:pt x="1117" y="12213"/>
                      <a:pt x="1038" y="12377"/>
                    </a:cubicBezTo>
                    <a:cubicBezTo>
                      <a:pt x="865" y="12732"/>
                      <a:pt x="884" y="13774"/>
                      <a:pt x="1062" y="13784"/>
                    </a:cubicBezTo>
                    <a:cubicBezTo>
                      <a:pt x="1141" y="13788"/>
                      <a:pt x="1304" y="13796"/>
                      <a:pt x="1430" y="13799"/>
                    </a:cubicBezTo>
                    <a:cubicBezTo>
                      <a:pt x="1615" y="13804"/>
                      <a:pt x="1674" y="13855"/>
                      <a:pt x="1740" y="14074"/>
                    </a:cubicBezTo>
                    <a:cubicBezTo>
                      <a:pt x="1785" y="14223"/>
                      <a:pt x="1827" y="15679"/>
                      <a:pt x="1830" y="17310"/>
                    </a:cubicBezTo>
                    <a:lnTo>
                      <a:pt x="1830" y="20278"/>
                    </a:lnTo>
                    <a:lnTo>
                      <a:pt x="2263" y="20293"/>
                    </a:lnTo>
                    <a:cubicBezTo>
                      <a:pt x="2665" y="20309"/>
                      <a:pt x="2687" y="20322"/>
                      <a:pt x="2720" y="20510"/>
                    </a:cubicBezTo>
                    <a:cubicBezTo>
                      <a:pt x="2753" y="20698"/>
                      <a:pt x="2781" y="20712"/>
                      <a:pt x="3178" y="20727"/>
                    </a:cubicBezTo>
                    <a:cubicBezTo>
                      <a:pt x="3573" y="20743"/>
                      <a:pt x="3603" y="20756"/>
                      <a:pt x="3635" y="20940"/>
                    </a:cubicBezTo>
                    <a:lnTo>
                      <a:pt x="3668" y="21138"/>
                    </a:lnTo>
                    <a:lnTo>
                      <a:pt x="4542" y="21146"/>
                    </a:lnTo>
                    <a:cubicBezTo>
                      <a:pt x="5022" y="21150"/>
                      <a:pt x="5440" y="21165"/>
                      <a:pt x="5474" y="21181"/>
                    </a:cubicBezTo>
                    <a:cubicBezTo>
                      <a:pt x="5507" y="21196"/>
                      <a:pt x="5524" y="21291"/>
                      <a:pt x="5506" y="21390"/>
                    </a:cubicBezTo>
                    <a:lnTo>
                      <a:pt x="5474" y="21572"/>
                    </a:lnTo>
                    <a:lnTo>
                      <a:pt x="8104" y="21572"/>
                    </a:lnTo>
                    <a:cubicBezTo>
                      <a:pt x="9567" y="21574"/>
                      <a:pt x="10773" y="21557"/>
                      <a:pt x="10808" y="21529"/>
                    </a:cubicBezTo>
                    <a:cubicBezTo>
                      <a:pt x="10843" y="21502"/>
                      <a:pt x="11134" y="21491"/>
                      <a:pt x="11462" y="21506"/>
                    </a:cubicBezTo>
                    <a:cubicBezTo>
                      <a:pt x="13237" y="21588"/>
                      <a:pt x="14634" y="21596"/>
                      <a:pt x="14803" y="21529"/>
                    </a:cubicBezTo>
                    <a:cubicBezTo>
                      <a:pt x="14945" y="21474"/>
                      <a:pt x="15009" y="21475"/>
                      <a:pt x="15171" y="21533"/>
                    </a:cubicBezTo>
                    <a:cubicBezTo>
                      <a:pt x="15320" y="21587"/>
                      <a:pt x="15341" y="21589"/>
                      <a:pt x="15244" y="21537"/>
                    </a:cubicBezTo>
                    <a:cubicBezTo>
                      <a:pt x="15147" y="21485"/>
                      <a:pt x="15160" y="21427"/>
                      <a:pt x="15285" y="21309"/>
                    </a:cubicBezTo>
                    <a:cubicBezTo>
                      <a:pt x="15446" y="21155"/>
                      <a:pt x="15474" y="21150"/>
                      <a:pt x="16290" y="21150"/>
                    </a:cubicBezTo>
                    <a:lnTo>
                      <a:pt x="17131" y="21150"/>
                    </a:lnTo>
                    <a:lnTo>
                      <a:pt x="17164" y="20948"/>
                    </a:lnTo>
                    <a:cubicBezTo>
                      <a:pt x="17197" y="20761"/>
                      <a:pt x="17237" y="20741"/>
                      <a:pt x="17605" y="20716"/>
                    </a:cubicBezTo>
                    <a:lnTo>
                      <a:pt x="18005" y="20689"/>
                    </a:lnTo>
                    <a:lnTo>
                      <a:pt x="18063" y="20282"/>
                    </a:lnTo>
                    <a:cubicBezTo>
                      <a:pt x="18115" y="19911"/>
                      <a:pt x="18139" y="19875"/>
                      <a:pt x="18373" y="19859"/>
                    </a:cubicBezTo>
                    <a:cubicBezTo>
                      <a:pt x="18638" y="19842"/>
                      <a:pt x="18834" y="19636"/>
                      <a:pt x="18692" y="19526"/>
                    </a:cubicBezTo>
                    <a:cubicBezTo>
                      <a:pt x="18650" y="19494"/>
                      <a:pt x="18699" y="19455"/>
                      <a:pt x="18798" y="19437"/>
                    </a:cubicBezTo>
                    <a:cubicBezTo>
                      <a:pt x="18957" y="19408"/>
                      <a:pt x="18978" y="19121"/>
                      <a:pt x="18969" y="16852"/>
                    </a:cubicBezTo>
                    <a:cubicBezTo>
                      <a:pt x="18961" y="14584"/>
                      <a:pt x="18980" y="14289"/>
                      <a:pt x="19141" y="14233"/>
                    </a:cubicBezTo>
                    <a:cubicBezTo>
                      <a:pt x="19341" y="14164"/>
                      <a:pt x="19385" y="13910"/>
                      <a:pt x="19206" y="13857"/>
                    </a:cubicBezTo>
                    <a:cubicBezTo>
                      <a:pt x="18938" y="13779"/>
                      <a:pt x="19145" y="13377"/>
                      <a:pt x="19460" y="13365"/>
                    </a:cubicBezTo>
                    <a:cubicBezTo>
                      <a:pt x="19541" y="13362"/>
                      <a:pt x="19662" y="13358"/>
                      <a:pt x="19737" y="13353"/>
                    </a:cubicBezTo>
                    <a:cubicBezTo>
                      <a:pt x="19842" y="13347"/>
                      <a:pt x="19883" y="12646"/>
                      <a:pt x="19909" y="10428"/>
                    </a:cubicBezTo>
                    <a:cubicBezTo>
                      <a:pt x="19945" y="7312"/>
                      <a:pt x="19953" y="7270"/>
                      <a:pt x="20505" y="7270"/>
                    </a:cubicBezTo>
                    <a:lnTo>
                      <a:pt x="20775" y="7270"/>
                    </a:lnTo>
                    <a:lnTo>
                      <a:pt x="20783" y="4499"/>
                    </a:lnTo>
                    <a:cubicBezTo>
                      <a:pt x="20789" y="2657"/>
                      <a:pt x="20835" y="1704"/>
                      <a:pt x="20914" y="1667"/>
                    </a:cubicBezTo>
                    <a:cubicBezTo>
                      <a:pt x="20979" y="1636"/>
                      <a:pt x="21036" y="1538"/>
                      <a:pt x="21036" y="1446"/>
                    </a:cubicBezTo>
                    <a:cubicBezTo>
                      <a:pt x="21036" y="1346"/>
                      <a:pt x="21128" y="1242"/>
                      <a:pt x="21265" y="1186"/>
                    </a:cubicBezTo>
                    <a:cubicBezTo>
                      <a:pt x="21600" y="1050"/>
                      <a:pt x="21522" y="903"/>
                      <a:pt x="21093" y="865"/>
                    </a:cubicBezTo>
                    <a:cubicBezTo>
                      <a:pt x="20922" y="850"/>
                      <a:pt x="20850" y="796"/>
                      <a:pt x="20824" y="644"/>
                    </a:cubicBezTo>
                    <a:lnTo>
                      <a:pt x="20791" y="439"/>
                    </a:lnTo>
                    <a:lnTo>
                      <a:pt x="19615" y="439"/>
                    </a:lnTo>
                    <a:cubicBezTo>
                      <a:pt x="18567" y="439"/>
                      <a:pt x="18419" y="427"/>
                      <a:pt x="18226" y="326"/>
                    </a:cubicBezTo>
                    <a:cubicBezTo>
                      <a:pt x="18022" y="219"/>
                      <a:pt x="18014" y="209"/>
                      <a:pt x="18201" y="144"/>
                    </a:cubicBezTo>
                    <a:cubicBezTo>
                      <a:pt x="18311" y="106"/>
                      <a:pt x="18406" y="64"/>
                      <a:pt x="18406" y="51"/>
                    </a:cubicBezTo>
                    <a:cubicBezTo>
                      <a:pt x="18406" y="-4"/>
                      <a:pt x="17413" y="40"/>
                      <a:pt x="17172" y="105"/>
                    </a:cubicBezTo>
                    <a:cubicBezTo>
                      <a:pt x="16856" y="191"/>
                      <a:pt x="16274" y="170"/>
                      <a:pt x="16314" y="74"/>
                    </a:cubicBezTo>
                    <a:cubicBezTo>
                      <a:pt x="16337" y="19"/>
                      <a:pt x="15933" y="-3"/>
                      <a:pt x="15506" y="1"/>
                    </a:cubicBezTo>
                    <a:close/>
                    <a:moveTo>
                      <a:pt x="19811" y="13636"/>
                    </a:moveTo>
                    <a:cubicBezTo>
                      <a:pt x="19799" y="13642"/>
                      <a:pt x="19789" y="13659"/>
                      <a:pt x="19786" y="13691"/>
                    </a:cubicBezTo>
                    <a:cubicBezTo>
                      <a:pt x="19781" y="13748"/>
                      <a:pt x="19806" y="13782"/>
                      <a:pt x="19843" y="13764"/>
                    </a:cubicBezTo>
                    <a:cubicBezTo>
                      <a:pt x="19881" y="13746"/>
                      <a:pt x="19885" y="13699"/>
                      <a:pt x="19852" y="13660"/>
                    </a:cubicBezTo>
                    <a:cubicBezTo>
                      <a:pt x="19833" y="13638"/>
                      <a:pt x="19823" y="13631"/>
                      <a:pt x="19811" y="13636"/>
                    </a:cubicBezTo>
                    <a:close/>
                  </a:path>
                </a:pathLst>
              </a:custGeom>
              <a:ln w="9525" cap="flat">
                <a:noFill/>
                <a:round/>
              </a:ln>
              <a:effectLst/>
            </p:spPr>
          </p:pic>
          <p:sp>
            <p:nvSpPr>
              <p:cNvPr id="349" name="Shape 349"/>
              <p:cNvSpPr/>
              <p:nvPr/>
            </p:nvSpPr>
            <p:spPr>
              <a:xfrm>
                <a:off x="659219" y="2400217"/>
                <a:ext cx="954793" cy="7180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t">
                <a:spAutoFit/>
              </a:bodyPr>
              <a:lstStyle>
                <a:lvl1pPr marL="57799" marR="57799" defTabSz="647700">
                  <a:defRPr sz="4000" i="1">
                    <a:uFill>
                      <a:solidFill>
                        <a:srgbClr val="000000"/>
                      </a:solidFill>
                    </a:u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2812">
                    <a:solidFill>
                      <a:schemeClr val="bg1"/>
                    </a:solidFill>
                  </a:rPr>
                  <a:t>t=0</a:t>
                </a:r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3592920" y="2400217"/>
                <a:ext cx="1618221" cy="7180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t">
                <a:spAutoFit/>
              </a:bodyPr>
              <a:lstStyle>
                <a:lvl1pPr marL="57799" marR="57799" defTabSz="647700">
                  <a:defRPr sz="4000" i="1">
                    <a:uFill>
                      <a:solidFill>
                        <a:srgbClr val="000000"/>
                      </a:solidFill>
                    </a:u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2812">
                    <a:solidFill>
                      <a:schemeClr val="bg1"/>
                    </a:solidFill>
                  </a:rPr>
                  <a:t>t=final</a:t>
                </a:r>
              </a:p>
            </p:txBody>
          </p:sp>
        </p:grpSp>
        <p:sp>
          <p:nvSpPr>
            <p:cNvPr id="352" name="Shape 352"/>
            <p:cNvSpPr/>
            <p:nvPr/>
          </p:nvSpPr>
          <p:spPr>
            <a:xfrm>
              <a:off x="62319" y="12700"/>
              <a:ext cx="5626101" cy="3594100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353" name="Shape 353"/>
            <p:cNvSpPr/>
            <p:nvPr/>
          </p:nvSpPr>
          <p:spPr>
            <a:xfrm>
              <a:off x="159029" y="-30407"/>
              <a:ext cx="5675493" cy="7180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9" tIns="35719" rIns="35719" bIns="35719" numCol="1" anchor="t">
              <a:spAutoFit/>
            </a:bodyPr>
            <a:lstStyle>
              <a:lvl1pPr marL="57799" marR="57799" defTabSz="647700">
                <a:defRPr sz="4000" i="1">
                  <a:uFill>
                    <a:solidFill>
                      <a:srgbClr val="000000"/>
                    </a:solidFill>
                  </a:uFill>
                  <a:latin typeface="+mj-lt"/>
                  <a:ea typeface="+mj-ea"/>
                  <a:cs typeface="+mj-cs"/>
                  <a:sym typeface="Gill Sans"/>
                </a:defRPr>
              </a:lvl1pPr>
            </a:lstStyle>
            <a:p>
              <a:r>
                <a:rPr sz="2812">
                  <a:solidFill>
                    <a:schemeClr val="bg1"/>
                  </a:solidFill>
                </a:rPr>
                <a:t>MD calculations: time avg</a:t>
              </a:r>
            </a:p>
          </p:txBody>
        </p:sp>
      </p:grpSp>
      <p:pic>
        <p:nvPicPr>
          <p:cNvPr id="355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5268574" y="2945641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sp>
        <p:nvSpPr>
          <p:cNvPr id="356" name="Shape 356"/>
          <p:cNvSpPr/>
          <p:nvPr/>
        </p:nvSpPr>
        <p:spPr>
          <a:xfrm>
            <a:off x="4902398" y="2500312"/>
            <a:ext cx="3955852" cy="2527102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357" name="Shape 357"/>
          <p:cNvSpPr/>
          <p:nvPr/>
        </p:nvSpPr>
        <p:spPr>
          <a:xfrm>
            <a:off x="4945183" y="2483044"/>
            <a:ext cx="4089797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L="57799" marR="57799" defTabSz="647700">
              <a:defRPr sz="3400" i="1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MC calculations: ensemble avg</a:t>
            </a:r>
          </a:p>
        </p:txBody>
      </p:sp>
      <p:pic>
        <p:nvPicPr>
          <p:cNvPr id="358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5518565" y="3634355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59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179362" y="3107504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0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5143518" y="3518269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1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429393" y="2848543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2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5768597" y="3134293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3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054347" y="3679004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4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5893612" y="4161207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5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884808" y="3152152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6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259854" y="3277168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7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429393" y="3420043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8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679425" y="3946894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69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590253" y="2991418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0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215206" y="3929035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1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6804440" y="4411238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2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965300" y="3786160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3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68" t="11394" r="26769" b="9033"/>
          <a:stretch>
            <a:fillRect/>
          </a:stretch>
        </p:blipFill>
        <p:spPr>
          <a:xfrm>
            <a:off x="8237150" y="3378457"/>
            <a:ext cx="206540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74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68" t="11394" r="26769" b="9033"/>
          <a:stretch>
            <a:fillRect/>
          </a:stretch>
        </p:blipFill>
        <p:spPr>
          <a:xfrm>
            <a:off x="7965356" y="2991555"/>
            <a:ext cx="206541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75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536675" y="3759371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6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68" t="11394" r="26769" b="9033"/>
          <a:stretch>
            <a:fillRect/>
          </a:stretch>
        </p:blipFill>
        <p:spPr>
          <a:xfrm>
            <a:off x="8242176" y="3473758"/>
            <a:ext cx="206541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77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7715268" y="4420168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8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6254" t="11370" r="26803" b="9025"/>
          <a:stretch>
            <a:fillRect/>
          </a:stretch>
        </p:blipFill>
        <p:spPr>
          <a:xfrm>
            <a:off x="8259979" y="4321941"/>
            <a:ext cx="249962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79" name="dropped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46797" y="5563196"/>
            <a:ext cx="2037992" cy="1169790"/>
          </a:xfrm>
          <a:prstGeom prst="rect">
            <a:avLst/>
          </a:prstGeom>
        </p:spPr>
      </p:pic>
      <p:sp>
        <p:nvSpPr>
          <p:cNvPr id="380" name="Shape 380"/>
          <p:cNvSpPr/>
          <p:nvPr/>
        </p:nvSpPr>
        <p:spPr>
          <a:xfrm flipH="1" flipV="1">
            <a:off x="2853059" y="5157654"/>
            <a:ext cx="843921" cy="512698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381" name="Shape 381"/>
          <p:cNvSpPr/>
          <p:nvPr/>
        </p:nvSpPr>
        <p:spPr>
          <a:xfrm flipV="1">
            <a:off x="5094451" y="5157878"/>
            <a:ext cx="910952" cy="516180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4621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roup 388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385" name="Shape 385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386" name="Shape 386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387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89" name="Shape 3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Why do we need multiscale simulations?</a:t>
            </a:r>
          </a:p>
        </p:txBody>
      </p:sp>
      <p:sp>
        <p:nvSpPr>
          <p:cNvPr id="390" name="Shape 3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For MD calculations of proteins, enzymes, solar cells, plastics we can access around 100 nm for around 1000 ns.  </a:t>
            </a:r>
          </a:p>
          <a:p>
            <a:pPr lvl="1"/>
            <a:r>
              <a:rPr>
                <a:solidFill>
                  <a:schemeClr val="bg1"/>
                </a:solidFill>
              </a:rPr>
              <a:t>This gives us a very detailed atomic picture! </a:t>
            </a:r>
          </a:p>
          <a:p>
            <a:r>
              <a:rPr>
                <a:solidFill>
                  <a:schemeClr val="bg1"/>
                </a:solidFill>
              </a:rPr>
              <a:t>Many phenomena are relevant at much longer length and time scales...</a:t>
            </a:r>
          </a:p>
        </p:txBody>
      </p:sp>
      <p:grpSp>
        <p:nvGrpSpPr>
          <p:cNvPr id="399" name="Group 399"/>
          <p:cNvGrpSpPr/>
          <p:nvPr/>
        </p:nvGrpSpPr>
        <p:grpSpPr>
          <a:xfrm>
            <a:off x="1831375" y="2187774"/>
            <a:ext cx="5089134" cy="4161234"/>
            <a:chOff x="0" y="0"/>
            <a:chExt cx="7237878" cy="5918200"/>
          </a:xfrm>
        </p:grpSpPr>
        <p:grpSp>
          <p:nvGrpSpPr>
            <p:cNvPr id="397" name="Group 397"/>
            <p:cNvGrpSpPr/>
            <p:nvPr/>
          </p:nvGrpSpPr>
          <p:grpSpPr>
            <a:xfrm>
              <a:off x="62377" y="0"/>
              <a:ext cx="7175501" cy="5918200"/>
              <a:chOff x="0" y="0"/>
              <a:chExt cx="7175500" cy="5918200"/>
            </a:xfrm>
          </p:grpSpPr>
          <p:sp>
            <p:nvSpPr>
              <p:cNvPr id="391" name="Shape 391"/>
              <p:cNvSpPr/>
              <p:nvPr/>
            </p:nvSpPr>
            <p:spPr>
              <a:xfrm>
                <a:off x="0" y="0"/>
                <a:ext cx="7175500" cy="5918200"/>
              </a:xfrm>
              <a:prstGeom prst="roundRect">
                <a:avLst>
                  <a:gd name="adj" fmla="val 3219"/>
                </a:avLst>
              </a:prstGeom>
              <a:solidFill>
                <a:srgbClr val="E32400"/>
              </a:solidFill>
              <a:ln w="12700" cap="flat">
                <a:noFill/>
                <a:miter lim="400000"/>
              </a:ln>
              <a:effectLst>
                <a:outerShdw blurRad="101600" dist="50800" dir="2820000" rotWithShape="0">
                  <a:srgbClr val="CFD1C5">
                    <a:alpha val="52999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392" name="Shape 392"/>
              <p:cNvSpPr/>
              <p:nvPr/>
            </p:nvSpPr>
            <p:spPr>
              <a:xfrm>
                <a:off x="939725" y="2552332"/>
                <a:ext cx="5513732" cy="2520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90" extrusionOk="0">
                    <a:moveTo>
                      <a:pt x="0" y="1518"/>
                    </a:moveTo>
                    <a:cubicBezTo>
                      <a:pt x="0" y="1518"/>
                      <a:pt x="1802" y="13511"/>
                      <a:pt x="4692" y="13239"/>
                    </a:cubicBezTo>
                    <a:cubicBezTo>
                      <a:pt x="7844" y="12942"/>
                      <a:pt x="7794" y="277"/>
                      <a:pt x="10946" y="3"/>
                    </a:cubicBezTo>
                    <a:cubicBezTo>
                      <a:pt x="14384" y="-296"/>
                      <a:pt x="14213" y="21304"/>
                      <a:pt x="17652" y="21088"/>
                    </a:cubicBezTo>
                    <a:cubicBezTo>
                      <a:pt x="20185" y="20929"/>
                      <a:pt x="21600" y="3"/>
                      <a:pt x="21600" y="3"/>
                    </a:cubicBezTo>
                  </a:path>
                </a:pathLst>
              </a:custGeom>
              <a:noFill/>
              <a:ln w="635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393" name="Shape 393"/>
              <p:cNvSpPr/>
              <p:nvPr/>
            </p:nvSpPr>
            <p:spPr>
              <a:xfrm flipH="1">
                <a:off x="711199" y="2613569"/>
                <a:ext cx="2" cy="269503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394" name="Shape 394"/>
              <p:cNvSpPr/>
              <p:nvPr/>
            </p:nvSpPr>
            <p:spPr>
              <a:xfrm flipH="1" flipV="1">
                <a:off x="711200" y="5308600"/>
                <a:ext cx="2497085" cy="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395" name="Shape 395"/>
              <p:cNvSpPr/>
              <p:nvPr/>
            </p:nvSpPr>
            <p:spPr>
              <a:xfrm>
                <a:off x="1226043" y="5282232"/>
                <a:ext cx="1449059" cy="47183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ctr">
                <a:spAutoFit/>
              </a:bodyPr>
              <a:lstStyle>
                <a:lvl1pPr algn="ctr" defTabSz="584200">
                  <a:defRPr sz="24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1687">
                    <a:solidFill>
                      <a:schemeClr val="bg1"/>
                    </a:solidFill>
                  </a:rPr>
                  <a:t>coordinate</a:t>
                </a:r>
              </a:p>
            </p:txBody>
          </p:sp>
          <p:sp>
            <p:nvSpPr>
              <p:cNvPr id="396" name="Shape 396"/>
              <p:cNvSpPr/>
              <p:nvPr/>
            </p:nvSpPr>
            <p:spPr>
              <a:xfrm rot="16200000">
                <a:off x="-166766" y="3567733"/>
                <a:ext cx="958076" cy="47183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ctr">
                <a:spAutoFit/>
              </a:bodyPr>
              <a:lstStyle>
                <a:lvl1pPr algn="ctr" defTabSz="584200">
                  <a:defRPr sz="24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1687">
                    <a:solidFill>
                      <a:schemeClr val="bg1"/>
                    </a:solidFill>
                  </a:rPr>
                  <a:t>energy</a:t>
                </a:r>
              </a:p>
            </p:txBody>
          </p:sp>
        </p:grpSp>
        <p:sp>
          <p:nvSpPr>
            <p:cNvPr id="398" name="Shape 398"/>
            <p:cNvSpPr/>
            <p:nvPr/>
          </p:nvSpPr>
          <p:spPr>
            <a:xfrm>
              <a:off x="0" y="39724"/>
              <a:ext cx="6946900" cy="2041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ctr">
              <a:spAutoFit/>
            </a:bodyPr>
            <a:lstStyle>
              <a:lvl1pPr algn="ctr" defTabSz="584200">
                <a:defRPr sz="4200"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Gill Sans"/>
                </a:defRPr>
              </a:lvl1pPr>
            </a:lstStyle>
            <a:p>
              <a:r>
                <a:rPr sz="2953" dirty="0">
                  <a:solidFill>
                    <a:schemeClr val="bg1"/>
                  </a:solidFill>
                </a:rPr>
                <a:t>classical MD simulations are confined to explore local minima</a:t>
              </a:r>
            </a:p>
          </p:txBody>
        </p:sp>
      </p:grpSp>
      <p:sp>
        <p:nvSpPr>
          <p:cNvPr id="400" name="Shape 400"/>
          <p:cNvSpPr/>
          <p:nvPr/>
        </p:nvSpPr>
        <p:spPr>
          <a:xfrm>
            <a:off x="5881602" y="4728270"/>
            <a:ext cx="276821" cy="276820"/>
          </a:xfrm>
          <a:prstGeom prst="ellipse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35719" tIns="35719" rIns="35719" bIns="35719" anchor="ctr"/>
          <a:lstStyle/>
          <a:p>
            <a:pPr algn="ctr" defTabSz="410751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endParaRPr sz="2109">
              <a:solidFill>
                <a:schemeClr val="bg1"/>
              </a:solidFill>
            </a:endParaRPr>
          </a:p>
        </p:txBody>
      </p:sp>
      <p:grpSp>
        <p:nvGrpSpPr>
          <p:cNvPr id="403" name="Group 403"/>
          <p:cNvGrpSpPr/>
          <p:nvPr/>
        </p:nvGrpSpPr>
        <p:grpSpPr>
          <a:xfrm>
            <a:off x="7224117" y="3973494"/>
            <a:ext cx="1919884" cy="2097890"/>
            <a:chOff x="-1" y="0"/>
            <a:chExt cx="2730502" cy="2983663"/>
          </a:xfrm>
        </p:grpSpPr>
        <p:sp>
          <p:nvSpPr>
            <p:cNvPr id="401" name="Shape 401"/>
            <p:cNvSpPr/>
            <p:nvPr/>
          </p:nvSpPr>
          <p:spPr>
            <a:xfrm flipH="1">
              <a:off x="-1" y="0"/>
              <a:ext cx="2" cy="2756209"/>
            </a:xfrm>
            <a:prstGeom prst="line">
              <a:avLst/>
            </a:prstGeom>
            <a:noFill/>
            <a:ln w="38100" cap="flat">
              <a:solidFill>
                <a:srgbClr val="000000"/>
              </a:solidFill>
              <a:prstDash val="solid"/>
              <a:round/>
              <a:headEnd type="stealth" w="med" len="med"/>
              <a:tailEnd type="stealth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228600" y="419407"/>
              <a:ext cx="2501901" cy="2564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719" tIns="35719" rIns="35719" bIns="35719" numCol="1" anchor="t">
              <a:spAutoFit/>
            </a:bodyPr>
            <a:lstStyle/>
            <a:p>
              <a:pPr marL="40638" marR="40638" defTabSz="455398">
                <a:defRPr sz="2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sz="1687">
                  <a:solidFill>
                    <a:schemeClr val="bg1"/>
                  </a:solidFill>
                </a:rPr>
                <a:t>Energy barriers</a:t>
              </a:r>
            </a:p>
            <a:p>
              <a:pPr marL="40638" marR="40638" defTabSz="455398">
                <a:defRPr sz="2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sz="1687">
                  <a:solidFill>
                    <a:schemeClr val="bg1"/>
                  </a:solidFill>
                </a:rPr>
                <a:t>that are bigger than thermal motions of atoms ( &gt;&gt; kT)</a:t>
              </a:r>
            </a:p>
            <a:p>
              <a:pPr marL="40638" marR="40638" defTabSz="455398">
                <a:defRPr sz="2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1687">
                <a:solidFill>
                  <a:schemeClr val="bg1"/>
                </a:solidFill>
              </a:endParaRPr>
            </a:p>
            <a:p>
              <a:pPr marL="40638" marR="40638" defTabSz="455398">
                <a:defRPr sz="1600" i="1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sz="1125">
                  <a:solidFill>
                    <a:schemeClr val="bg1"/>
                  </a:solidFill>
                </a:rPr>
                <a:t>kT(300 K) = .6 kcal/mol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56802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accel="50000" decel="5000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.000000 0.000000 C 0.000000 0.000000 -0.028149 0.257485 -0.091015 0.000000 C -0.105631 -0.059865 -0.035459 0.276978 -0.000103 0.000000 C 0.005095 -0.040717 -0.022301 0.183411 -0.045693 0.097641" pathEditMode="relative">
                                      <p:cBhvr>
                                        <p:cTn id="12" dur="1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" grpId="0" advAuto="0"/>
      <p:bldP spid="400" grpId="0" animBg="1" advAuto="0"/>
      <p:bldP spid="403" grpId="0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roup 410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407" name="Shape 407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408" name="Shape 408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409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11" name="Shape 4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Two basic concepts for multiscale modeling</a:t>
            </a:r>
          </a:p>
        </p:txBody>
      </p:sp>
      <p:sp>
        <p:nvSpPr>
          <p:cNvPr id="412" name="Shape 412"/>
          <p:cNvSpPr>
            <a:spLocks noGrp="1"/>
          </p:cNvSpPr>
          <p:nvPr>
            <p:ph type="body" idx="1"/>
          </p:nvPr>
        </p:nvSpPr>
        <p:spPr>
          <a:xfrm>
            <a:off x="383977" y="1562695"/>
            <a:ext cx="8233172" cy="5179219"/>
          </a:xfrm>
          <a:prstGeom prst="rect">
            <a:avLst/>
          </a:prstGeom>
        </p:spPr>
        <p:txBody>
          <a:bodyPr/>
          <a:lstStyle/>
          <a:p>
            <a:pPr>
              <a:buAutoNum type="arabicPeriod"/>
            </a:pPr>
            <a:r>
              <a:rPr>
                <a:solidFill>
                  <a:schemeClr val="bg1"/>
                </a:solidFill>
              </a:rPr>
              <a:t> We can reduce the number of degrees of freedom by </a:t>
            </a:r>
            <a:r>
              <a:rPr i="1">
                <a:solidFill>
                  <a:schemeClr val="bg1"/>
                </a:solidFill>
              </a:rPr>
              <a:t>coarse-grained modeling</a:t>
            </a:r>
            <a:r>
              <a:rPr>
                <a:solidFill>
                  <a:schemeClr val="bg1"/>
                </a:solidFill>
              </a:rPr>
              <a:t>.  “make the beads bigger”</a:t>
            </a:r>
          </a:p>
          <a:p>
            <a:pPr>
              <a:spcBef>
                <a:spcPts val="22710"/>
              </a:spcBef>
              <a:buAutoNum type="arabicPeriod"/>
            </a:pPr>
            <a:r>
              <a:rPr>
                <a:solidFill>
                  <a:schemeClr val="bg1"/>
                </a:solidFill>
              </a:rPr>
              <a:t> We can increase the rate of of crossing large energy barriers (</a:t>
            </a:r>
            <a:r>
              <a:rPr i="1">
                <a:solidFill>
                  <a:schemeClr val="bg1"/>
                </a:solidFill>
              </a:rPr>
              <a:t>enhanced sampling) </a:t>
            </a:r>
            <a:r>
              <a:rPr>
                <a:solidFill>
                  <a:schemeClr val="bg1"/>
                </a:solidFill>
              </a:rPr>
              <a:t>by biasing the system </a:t>
            </a:r>
          </a:p>
        </p:txBody>
      </p:sp>
      <p:pic>
        <p:nvPicPr>
          <p:cNvPr id="413" name="droppedImage.tiff"/>
          <p:cNvPicPr>
            <a:picLocks noChangeAspect="1"/>
          </p:cNvPicPr>
          <p:nvPr/>
        </p:nvPicPr>
        <p:blipFill>
          <a:blip r:embed="rId4">
            <a:extLst/>
          </a:blip>
          <a:srcRect l="2104" t="8523" r="1742" b="2228"/>
          <a:stretch>
            <a:fillRect/>
          </a:stretch>
        </p:blipFill>
        <p:spPr>
          <a:xfrm>
            <a:off x="1169777" y="2366784"/>
            <a:ext cx="6018578" cy="2403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7" h="21557" extrusionOk="0">
                <a:moveTo>
                  <a:pt x="3217" y="1"/>
                </a:moveTo>
                <a:cubicBezTo>
                  <a:pt x="3198" y="-6"/>
                  <a:pt x="3185" y="27"/>
                  <a:pt x="3185" y="104"/>
                </a:cubicBezTo>
                <a:cubicBezTo>
                  <a:pt x="3185" y="186"/>
                  <a:pt x="3195" y="213"/>
                  <a:pt x="3231" y="224"/>
                </a:cubicBezTo>
                <a:cubicBezTo>
                  <a:pt x="3256" y="232"/>
                  <a:pt x="3283" y="268"/>
                  <a:pt x="3290" y="304"/>
                </a:cubicBezTo>
                <a:cubicBezTo>
                  <a:pt x="3362" y="670"/>
                  <a:pt x="3365" y="830"/>
                  <a:pt x="3303" y="995"/>
                </a:cubicBezTo>
                <a:cubicBezTo>
                  <a:pt x="3256" y="1119"/>
                  <a:pt x="3243" y="1329"/>
                  <a:pt x="3276" y="1430"/>
                </a:cubicBezTo>
                <a:cubicBezTo>
                  <a:pt x="3289" y="1470"/>
                  <a:pt x="3276" y="1528"/>
                  <a:pt x="3228" y="1638"/>
                </a:cubicBezTo>
                <a:cubicBezTo>
                  <a:pt x="3165" y="1782"/>
                  <a:pt x="3160" y="1786"/>
                  <a:pt x="3113" y="1726"/>
                </a:cubicBezTo>
                <a:cubicBezTo>
                  <a:pt x="3079" y="1682"/>
                  <a:pt x="3051" y="1674"/>
                  <a:pt x="3023" y="1701"/>
                </a:cubicBezTo>
                <a:cubicBezTo>
                  <a:pt x="3000" y="1722"/>
                  <a:pt x="2961" y="1730"/>
                  <a:pt x="2937" y="1718"/>
                </a:cubicBezTo>
                <a:cubicBezTo>
                  <a:pt x="2912" y="1706"/>
                  <a:pt x="2886" y="1717"/>
                  <a:pt x="2880" y="1743"/>
                </a:cubicBezTo>
                <a:cubicBezTo>
                  <a:pt x="2860" y="1821"/>
                  <a:pt x="2795" y="1796"/>
                  <a:pt x="2743" y="1691"/>
                </a:cubicBezTo>
                <a:cubicBezTo>
                  <a:pt x="2702" y="1605"/>
                  <a:pt x="2696" y="1566"/>
                  <a:pt x="2699" y="1375"/>
                </a:cubicBezTo>
                <a:cubicBezTo>
                  <a:pt x="2703" y="1196"/>
                  <a:pt x="2711" y="1150"/>
                  <a:pt x="2743" y="1115"/>
                </a:cubicBezTo>
                <a:cubicBezTo>
                  <a:pt x="2768" y="1088"/>
                  <a:pt x="2782" y="1034"/>
                  <a:pt x="2782" y="970"/>
                </a:cubicBezTo>
                <a:cubicBezTo>
                  <a:pt x="2782" y="889"/>
                  <a:pt x="2775" y="871"/>
                  <a:pt x="2743" y="882"/>
                </a:cubicBezTo>
                <a:cubicBezTo>
                  <a:pt x="2719" y="891"/>
                  <a:pt x="2702" y="927"/>
                  <a:pt x="2700" y="982"/>
                </a:cubicBezTo>
                <a:cubicBezTo>
                  <a:pt x="2699" y="1031"/>
                  <a:pt x="2697" y="1094"/>
                  <a:pt x="2696" y="1125"/>
                </a:cubicBezTo>
                <a:cubicBezTo>
                  <a:pt x="2695" y="1156"/>
                  <a:pt x="2677" y="1202"/>
                  <a:pt x="2655" y="1225"/>
                </a:cubicBezTo>
                <a:cubicBezTo>
                  <a:pt x="2634" y="1249"/>
                  <a:pt x="2602" y="1293"/>
                  <a:pt x="2585" y="1323"/>
                </a:cubicBezTo>
                <a:cubicBezTo>
                  <a:pt x="2561" y="1366"/>
                  <a:pt x="2548" y="1366"/>
                  <a:pt x="2520" y="1323"/>
                </a:cubicBezTo>
                <a:cubicBezTo>
                  <a:pt x="2501" y="1293"/>
                  <a:pt x="2470" y="1268"/>
                  <a:pt x="2451" y="1268"/>
                </a:cubicBezTo>
                <a:cubicBezTo>
                  <a:pt x="2422" y="1268"/>
                  <a:pt x="2418" y="1296"/>
                  <a:pt x="2420" y="1455"/>
                </a:cubicBezTo>
                <a:cubicBezTo>
                  <a:pt x="2423" y="1617"/>
                  <a:pt x="2414" y="1664"/>
                  <a:pt x="2362" y="1796"/>
                </a:cubicBezTo>
                <a:cubicBezTo>
                  <a:pt x="2293" y="1968"/>
                  <a:pt x="2247" y="1974"/>
                  <a:pt x="2222" y="1811"/>
                </a:cubicBezTo>
                <a:cubicBezTo>
                  <a:pt x="2205" y="1697"/>
                  <a:pt x="2145" y="1666"/>
                  <a:pt x="2130" y="1763"/>
                </a:cubicBezTo>
                <a:cubicBezTo>
                  <a:pt x="2119" y="1835"/>
                  <a:pt x="2134" y="1899"/>
                  <a:pt x="2172" y="1933"/>
                </a:cubicBezTo>
                <a:cubicBezTo>
                  <a:pt x="2206" y="1964"/>
                  <a:pt x="2225" y="2176"/>
                  <a:pt x="2204" y="2276"/>
                </a:cubicBezTo>
                <a:cubicBezTo>
                  <a:pt x="2194" y="2324"/>
                  <a:pt x="2174" y="2343"/>
                  <a:pt x="2145" y="2329"/>
                </a:cubicBezTo>
                <a:cubicBezTo>
                  <a:pt x="2082" y="2299"/>
                  <a:pt x="2071" y="2412"/>
                  <a:pt x="2121" y="2587"/>
                </a:cubicBezTo>
                <a:cubicBezTo>
                  <a:pt x="2190" y="2826"/>
                  <a:pt x="2158" y="3102"/>
                  <a:pt x="2055" y="3167"/>
                </a:cubicBezTo>
                <a:cubicBezTo>
                  <a:pt x="2009" y="3196"/>
                  <a:pt x="1996" y="3351"/>
                  <a:pt x="2032" y="3440"/>
                </a:cubicBezTo>
                <a:cubicBezTo>
                  <a:pt x="2069" y="3532"/>
                  <a:pt x="2011" y="3733"/>
                  <a:pt x="1929" y="3798"/>
                </a:cubicBezTo>
                <a:cubicBezTo>
                  <a:pt x="1844" y="3865"/>
                  <a:pt x="1803" y="3843"/>
                  <a:pt x="1791" y="3721"/>
                </a:cubicBezTo>
                <a:cubicBezTo>
                  <a:pt x="1780" y="3622"/>
                  <a:pt x="1734" y="3567"/>
                  <a:pt x="1710" y="3625"/>
                </a:cubicBezTo>
                <a:cubicBezTo>
                  <a:pt x="1683" y="3693"/>
                  <a:pt x="1705" y="3826"/>
                  <a:pt x="1742" y="3818"/>
                </a:cubicBezTo>
                <a:cubicBezTo>
                  <a:pt x="1828" y="3798"/>
                  <a:pt x="1913" y="4118"/>
                  <a:pt x="1873" y="4309"/>
                </a:cubicBezTo>
                <a:cubicBezTo>
                  <a:pt x="1847" y="4430"/>
                  <a:pt x="1860" y="4549"/>
                  <a:pt x="1899" y="4549"/>
                </a:cubicBezTo>
                <a:cubicBezTo>
                  <a:pt x="1936" y="4549"/>
                  <a:pt x="1952" y="4422"/>
                  <a:pt x="1928" y="4324"/>
                </a:cubicBezTo>
                <a:cubicBezTo>
                  <a:pt x="1917" y="4279"/>
                  <a:pt x="1908" y="4219"/>
                  <a:pt x="1908" y="4189"/>
                </a:cubicBezTo>
                <a:cubicBezTo>
                  <a:pt x="1908" y="4099"/>
                  <a:pt x="2016" y="3868"/>
                  <a:pt x="2051" y="3883"/>
                </a:cubicBezTo>
                <a:cubicBezTo>
                  <a:pt x="2069" y="3891"/>
                  <a:pt x="2087" y="3864"/>
                  <a:pt x="2094" y="3818"/>
                </a:cubicBezTo>
                <a:cubicBezTo>
                  <a:pt x="2100" y="3774"/>
                  <a:pt x="2113" y="3715"/>
                  <a:pt x="2122" y="3685"/>
                </a:cubicBezTo>
                <a:cubicBezTo>
                  <a:pt x="2147" y="3603"/>
                  <a:pt x="2237" y="3737"/>
                  <a:pt x="2251" y="3878"/>
                </a:cubicBezTo>
                <a:cubicBezTo>
                  <a:pt x="2261" y="3974"/>
                  <a:pt x="2252" y="4016"/>
                  <a:pt x="2203" y="4118"/>
                </a:cubicBezTo>
                <a:cubicBezTo>
                  <a:pt x="2170" y="4187"/>
                  <a:pt x="2131" y="4239"/>
                  <a:pt x="2117" y="4236"/>
                </a:cubicBezTo>
                <a:cubicBezTo>
                  <a:pt x="2026" y="4221"/>
                  <a:pt x="2023" y="4341"/>
                  <a:pt x="2109" y="4549"/>
                </a:cubicBezTo>
                <a:cubicBezTo>
                  <a:pt x="2143" y="4631"/>
                  <a:pt x="2170" y="4722"/>
                  <a:pt x="2170" y="4752"/>
                </a:cubicBezTo>
                <a:cubicBezTo>
                  <a:pt x="2170" y="4781"/>
                  <a:pt x="2146" y="4865"/>
                  <a:pt x="2117" y="4937"/>
                </a:cubicBezTo>
                <a:cubicBezTo>
                  <a:pt x="2088" y="5009"/>
                  <a:pt x="2065" y="5088"/>
                  <a:pt x="2065" y="5115"/>
                </a:cubicBezTo>
                <a:cubicBezTo>
                  <a:pt x="2065" y="5141"/>
                  <a:pt x="2045" y="5182"/>
                  <a:pt x="2021" y="5205"/>
                </a:cubicBezTo>
                <a:cubicBezTo>
                  <a:pt x="1997" y="5228"/>
                  <a:pt x="1978" y="5276"/>
                  <a:pt x="1978" y="5312"/>
                </a:cubicBezTo>
                <a:cubicBezTo>
                  <a:pt x="1978" y="5393"/>
                  <a:pt x="1924" y="5468"/>
                  <a:pt x="1866" y="5468"/>
                </a:cubicBezTo>
                <a:cubicBezTo>
                  <a:pt x="1842" y="5468"/>
                  <a:pt x="1817" y="5489"/>
                  <a:pt x="1812" y="5513"/>
                </a:cubicBezTo>
                <a:cubicBezTo>
                  <a:pt x="1800" y="5560"/>
                  <a:pt x="1721" y="5454"/>
                  <a:pt x="1684" y="5342"/>
                </a:cubicBezTo>
                <a:cubicBezTo>
                  <a:pt x="1672" y="5306"/>
                  <a:pt x="1662" y="5209"/>
                  <a:pt x="1662" y="5127"/>
                </a:cubicBezTo>
                <a:cubicBezTo>
                  <a:pt x="1662" y="4985"/>
                  <a:pt x="1660" y="4980"/>
                  <a:pt x="1602" y="4992"/>
                </a:cubicBezTo>
                <a:cubicBezTo>
                  <a:pt x="1556" y="5002"/>
                  <a:pt x="1535" y="4981"/>
                  <a:pt x="1508" y="4897"/>
                </a:cubicBezTo>
                <a:cubicBezTo>
                  <a:pt x="1463" y="4752"/>
                  <a:pt x="1446" y="4609"/>
                  <a:pt x="1470" y="4571"/>
                </a:cubicBezTo>
                <a:cubicBezTo>
                  <a:pt x="1481" y="4555"/>
                  <a:pt x="1487" y="4488"/>
                  <a:pt x="1485" y="4424"/>
                </a:cubicBezTo>
                <a:cubicBezTo>
                  <a:pt x="1483" y="4360"/>
                  <a:pt x="1488" y="4273"/>
                  <a:pt x="1495" y="4231"/>
                </a:cubicBezTo>
                <a:cubicBezTo>
                  <a:pt x="1512" y="4132"/>
                  <a:pt x="1496" y="4023"/>
                  <a:pt x="1463" y="4023"/>
                </a:cubicBezTo>
                <a:cubicBezTo>
                  <a:pt x="1449" y="4023"/>
                  <a:pt x="1421" y="4092"/>
                  <a:pt x="1400" y="4176"/>
                </a:cubicBezTo>
                <a:lnTo>
                  <a:pt x="1361" y="4331"/>
                </a:lnTo>
                <a:lnTo>
                  <a:pt x="1410" y="4534"/>
                </a:lnTo>
                <a:cubicBezTo>
                  <a:pt x="1449" y="4699"/>
                  <a:pt x="1453" y="4755"/>
                  <a:pt x="1437" y="4819"/>
                </a:cubicBezTo>
                <a:cubicBezTo>
                  <a:pt x="1391" y="5006"/>
                  <a:pt x="1424" y="5140"/>
                  <a:pt x="1500" y="5070"/>
                </a:cubicBezTo>
                <a:cubicBezTo>
                  <a:pt x="1530" y="5042"/>
                  <a:pt x="1544" y="5053"/>
                  <a:pt x="1558" y="5120"/>
                </a:cubicBezTo>
                <a:cubicBezTo>
                  <a:pt x="1569" y="5167"/>
                  <a:pt x="1586" y="5205"/>
                  <a:pt x="1599" y="5205"/>
                </a:cubicBezTo>
                <a:cubicBezTo>
                  <a:pt x="1636" y="5205"/>
                  <a:pt x="1682" y="5412"/>
                  <a:pt x="1674" y="5545"/>
                </a:cubicBezTo>
                <a:cubicBezTo>
                  <a:pt x="1670" y="5638"/>
                  <a:pt x="1658" y="5667"/>
                  <a:pt x="1620" y="5678"/>
                </a:cubicBezTo>
                <a:cubicBezTo>
                  <a:pt x="1566" y="5694"/>
                  <a:pt x="1526" y="5626"/>
                  <a:pt x="1503" y="5478"/>
                </a:cubicBezTo>
                <a:cubicBezTo>
                  <a:pt x="1484" y="5348"/>
                  <a:pt x="1428" y="5363"/>
                  <a:pt x="1420" y="5500"/>
                </a:cubicBezTo>
                <a:cubicBezTo>
                  <a:pt x="1415" y="5590"/>
                  <a:pt x="1433" y="5623"/>
                  <a:pt x="1476" y="5603"/>
                </a:cubicBezTo>
                <a:cubicBezTo>
                  <a:pt x="1485" y="5599"/>
                  <a:pt x="1507" y="5629"/>
                  <a:pt x="1525" y="5670"/>
                </a:cubicBezTo>
                <a:cubicBezTo>
                  <a:pt x="1554" y="5735"/>
                  <a:pt x="1557" y="5788"/>
                  <a:pt x="1548" y="6043"/>
                </a:cubicBezTo>
                <a:cubicBezTo>
                  <a:pt x="1539" y="6310"/>
                  <a:pt x="1542" y="6343"/>
                  <a:pt x="1574" y="6386"/>
                </a:cubicBezTo>
                <a:cubicBezTo>
                  <a:pt x="1616" y="6442"/>
                  <a:pt x="1620" y="6531"/>
                  <a:pt x="1585" y="6604"/>
                </a:cubicBezTo>
                <a:cubicBezTo>
                  <a:pt x="1567" y="6642"/>
                  <a:pt x="1558" y="6642"/>
                  <a:pt x="1548" y="6604"/>
                </a:cubicBezTo>
                <a:cubicBezTo>
                  <a:pt x="1541" y="6574"/>
                  <a:pt x="1515" y="6564"/>
                  <a:pt x="1485" y="6579"/>
                </a:cubicBezTo>
                <a:cubicBezTo>
                  <a:pt x="1447" y="6598"/>
                  <a:pt x="1431" y="6582"/>
                  <a:pt x="1417" y="6516"/>
                </a:cubicBezTo>
                <a:cubicBezTo>
                  <a:pt x="1393" y="6404"/>
                  <a:pt x="1336" y="6406"/>
                  <a:pt x="1312" y="6519"/>
                </a:cubicBezTo>
                <a:cubicBezTo>
                  <a:pt x="1295" y="6601"/>
                  <a:pt x="1290" y="6601"/>
                  <a:pt x="1254" y="6539"/>
                </a:cubicBezTo>
                <a:cubicBezTo>
                  <a:pt x="1233" y="6501"/>
                  <a:pt x="1216" y="6427"/>
                  <a:pt x="1216" y="6374"/>
                </a:cubicBezTo>
                <a:cubicBezTo>
                  <a:pt x="1216" y="6232"/>
                  <a:pt x="1142" y="6212"/>
                  <a:pt x="1134" y="6351"/>
                </a:cubicBezTo>
                <a:cubicBezTo>
                  <a:pt x="1127" y="6476"/>
                  <a:pt x="1051" y="6513"/>
                  <a:pt x="996" y="6416"/>
                </a:cubicBezTo>
                <a:cubicBezTo>
                  <a:pt x="975" y="6380"/>
                  <a:pt x="947" y="6361"/>
                  <a:pt x="934" y="6374"/>
                </a:cubicBezTo>
                <a:cubicBezTo>
                  <a:pt x="897" y="6409"/>
                  <a:pt x="855" y="6304"/>
                  <a:pt x="873" y="6218"/>
                </a:cubicBezTo>
                <a:cubicBezTo>
                  <a:pt x="892" y="6126"/>
                  <a:pt x="879" y="6036"/>
                  <a:pt x="847" y="6036"/>
                </a:cubicBezTo>
                <a:cubicBezTo>
                  <a:pt x="833" y="6036"/>
                  <a:pt x="806" y="6012"/>
                  <a:pt x="788" y="5983"/>
                </a:cubicBezTo>
                <a:cubicBezTo>
                  <a:pt x="759" y="5938"/>
                  <a:pt x="748" y="5948"/>
                  <a:pt x="711" y="6048"/>
                </a:cubicBezTo>
                <a:cubicBezTo>
                  <a:pt x="663" y="6176"/>
                  <a:pt x="623" y="6170"/>
                  <a:pt x="594" y="6031"/>
                </a:cubicBezTo>
                <a:cubicBezTo>
                  <a:pt x="584" y="5985"/>
                  <a:pt x="565" y="5948"/>
                  <a:pt x="551" y="5948"/>
                </a:cubicBezTo>
                <a:cubicBezTo>
                  <a:pt x="520" y="5948"/>
                  <a:pt x="490" y="5812"/>
                  <a:pt x="490" y="5668"/>
                </a:cubicBezTo>
                <a:cubicBezTo>
                  <a:pt x="490" y="5601"/>
                  <a:pt x="476" y="5539"/>
                  <a:pt x="454" y="5510"/>
                </a:cubicBezTo>
                <a:cubicBezTo>
                  <a:pt x="426" y="5472"/>
                  <a:pt x="422" y="5449"/>
                  <a:pt x="438" y="5400"/>
                </a:cubicBezTo>
                <a:cubicBezTo>
                  <a:pt x="467" y="5314"/>
                  <a:pt x="447" y="5205"/>
                  <a:pt x="401" y="5205"/>
                </a:cubicBezTo>
                <a:cubicBezTo>
                  <a:pt x="368" y="5205"/>
                  <a:pt x="365" y="5223"/>
                  <a:pt x="373" y="5357"/>
                </a:cubicBezTo>
                <a:cubicBezTo>
                  <a:pt x="385" y="5530"/>
                  <a:pt x="356" y="5609"/>
                  <a:pt x="323" y="5498"/>
                </a:cubicBezTo>
                <a:cubicBezTo>
                  <a:pt x="297" y="5407"/>
                  <a:pt x="230" y="5402"/>
                  <a:pt x="216" y="5490"/>
                </a:cubicBezTo>
                <a:cubicBezTo>
                  <a:pt x="202" y="5582"/>
                  <a:pt x="240" y="5681"/>
                  <a:pt x="279" y="5655"/>
                </a:cubicBezTo>
                <a:cubicBezTo>
                  <a:pt x="301" y="5641"/>
                  <a:pt x="319" y="5669"/>
                  <a:pt x="332" y="5733"/>
                </a:cubicBezTo>
                <a:cubicBezTo>
                  <a:pt x="350" y="5814"/>
                  <a:pt x="348" y="5842"/>
                  <a:pt x="319" y="5913"/>
                </a:cubicBezTo>
                <a:cubicBezTo>
                  <a:pt x="290" y="5987"/>
                  <a:pt x="259" y="6019"/>
                  <a:pt x="205" y="6033"/>
                </a:cubicBezTo>
                <a:cubicBezTo>
                  <a:pt x="198" y="6035"/>
                  <a:pt x="192" y="6063"/>
                  <a:pt x="192" y="6098"/>
                </a:cubicBezTo>
                <a:cubicBezTo>
                  <a:pt x="192" y="6194"/>
                  <a:pt x="122" y="6298"/>
                  <a:pt x="57" y="6298"/>
                </a:cubicBezTo>
                <a:cubicBezTo>
                  <a:pt x="8" y="6298"/>
                  <a:pt x="0" y="6315"/>
                  <a:pt x="0" y="6404"/>
                </a:cubicBezTo>
                <a:cubicBezTo>
                  <a:pt x="0" y="6461"/>
                  <a:pt x="12" y="6532"/>
                  <a:pt x="26" y="6561"/>
                </a:cubicBezTo>
                <a:cubicBezTo>
                  <a:pt x="46" y="6602"/>
                  <a:pt x="47" y="6636"/>
                  <a:pt x="33" y="6701"/>
                </a:cubicBezTo>
                <a:cubicBezTo>
                  <a:pt x="9" y="6816"/>
                  <a:pt x="25" y="6912"/>
                  <a:pt x="69" y="6912"/>
                </a:cubicBezTo>
                <a:cubicBezTo>
                  <a:pt x="109" y="6912"/>
                  <a:pt x="120" y="6749"/>
                  <a:pt x="86" y="6664"/>
                </a:cubicBezTo>
                <a:cubicBezTo>
                  <a:pt x="72" y="6630"/>
                  <a:pt x="75" y="6579"/>
                  <a:pt x="94" y="6486"/>
                </a:cubicBezTo>
                <a:cubicBezTo>
                  <a:pt x="130" y="6311"/>
                  <a:pt x="189" y="6224"/>
                  <a:pt x="252" y="6253"/>
                </a:cubicBezTo>
                <a:cubicBezTo>
                  <a:pt x="295" y="6274"/>
                  <a:pt x="305" y="6299"/>
                  <a:pt x="305" y="6409"/>
                </a:cubicBezTo>
                <a:cubicBezTo>
                  <a:pt x="306" y="6568"/>
                  <a:pt x="313" y="6577"/>
                  <a:pt x="404" y="6539"/>
                </a:cubicBezTo>
                <a:cubicBezTo>
                  <a:pt x="470" y="6511"/>
                  <a:pt x="480" y="6521"/>
                  <a:pt x="516" y="6634"/>
                </a:cubicBezTo>
                <a:cubicBezTo>
                  <a:pt x="538" y="6703"/>
                  <a:pt x="552" y="6772"/>
                  <a:pt x="547" y="6792"/>
                </a:cubicBezTo>
                <a:cubicBezTo>
                  <a:pt x="543" y="6811"/>
                  <a:pt x="549" y="6858"/>
                  <a:pt x="561" y="6894"/>
                </a:cubicBezTo>
                <a:cubicBezTo>
                  <a:pt x="580" y="6949"/>
                  <a:pt x="577" y="6964"/>
                  <a:pt x="545" y="6984"/>
                </a:cubicBezTo>
                <a:cubicBezTo>
                  <a:pt x="505" y="7011"/>
                  <a:pt x="497" y="7103"/>
                  <a:pt x="523" y="7275"/>
                </a:cubicBezTo>
                <a:cubicBezTo>
                  <a:pt x="535" y="7352"/>
                  <a:pt x="533" y="7408"/>
                  <a:pt x="514" y="7475"/>
                </a:cubicBezTo>
                <a:cubicBezTo>
                  <a:pt x="480" y="7598"/>
                  <a:pt x="448" y="7591"/>
                  <a:pt x="412" y="7455"/>
                </a:cubicBezTo>
                <a:cubicBezTo>
                  <a:pt x="393" y="7381"/>
                  <a:pt x="370" y="7348"/>
                  <a:pt x="345" y="7357"/>
                </a:cubicBezTo>
                <a:cubicBezTo>
                  <a:pt x="318" y="7367"/>
                  <a:pt x="301" y="7338"/>
                  <a:pt x="284" y="7252"/>
                </a:cubicBezTo>
                <a:cubicBezTo>
                  <a:pt x="255" y="7099"/>
                  <a:pt x="188" y="7082"/>
                  <a:pt x="196" y="7230"/>
                </a:cubicBezTo>
                <a:cubicBezTo>
                  <a:pt x="199" y="7285"/>
                  <a:pt x="214" y="7327"/>
                  <a:pt x="230" y="7327"/>
                </a:cubicBezTo>
                <a:cubicBezTo>
                  <a:pt x="272" y="7328"/>
                  <a:pt x="315" y="7436"/>
                  <a:pt x="315" y="7537"/>
                </a:cubicBezTo>
                <a:cubicBezTo>
                  <a:pt x="315" y="7639"/>
                  <a:pt x="268" y="7788"/>
                  <a:pt x="236" y="7788"/>
                </a:cubicBezTo>
                <a:cubicBezTo>
                  <a:pt x="224" y="7788"/>
                  <a:pt x="205" y="7818"/>
                  <a:pt x="192" y="7855"/>
                </a:cubicBezTo>
                <a:cubicBezTo>
                  <a:pt x="174" y="7911"/>
                  <a:pt x="174" y="7934"/>
                  <a:pt x="195" y="7988"/>
                </a:cubicBezTo>
                <a:cubicBezTo>
                  <a:pt x="230" y="8076"/>
                  <a:pt x="280" y="8021"/>
                  <a:pt x="280" y="7893"/>
                </a:cubicBezTo>
                <a:cubicBezTo>
                  <a:pt x="280" y="7831"/>
                  <a:pt x="297" y="7760"/>
                  <a:pt x="323" y="7718"/>
                </a:cubicBezTo>
                <a:cubicBezTo>
                  <a:pt x="372" y="7638"/>
                  <a:pt x="420" y="7660"/>
                  <a:pt x="420" y="7763"/>
                </a:cubicBezTo>
                <a:cubicBezTo>
                  <a:pt x="420" y="7799"/>
                  <a:pt x="432" y="7830"/>
                  <a:pt x="445" y="7830"/>
                </a:cubicBezTo>
                <a:cubicBezTo>
                  <a:pt x="481" y="7830"/>
                  <a:pt x="548" y="8077"/>
                  <a:pt x="523" y="8116"/>
                </a:cubicBezTo>
                <a:cubicBezTo>
                  <a:pt x="513" y="8132"/>
                  <a:pt x="509" y="8186"/>
                  <a:pt x="514" y="8236"/>
                </a:cubicBezTo>
                <a:cubicBezTo>
                  <a:pt x="526" y="8345"/>
                  <a:pt x="497" y="8486"/>
                  <a:pt x="464" y="8486"/>
                </a:cubicBezTo>
                <a:cubicBezTo>
                  <a:pt x="437" y="8486"/>
                  <a:pt x="416" y="8607"/>
                  <a:pt x="431" y="8671"/>
                </a:cubicBezTo>
                <a:cubicBezTo>
                  <a:pt x="437" y="8695"/>
                  <a:pt x="464" y="8702"/>
                  <a:pt x="491" y="8689"/>
                </a:cubicBezTo>
                <a:cubicBezTo>
                  <a:pt x="524" y="8672"/>
                  <a:pt x="547" y="8685"/>
                  <a:pt x="555" y="8724"/>
                </a:cubicBezTo>
                <a:cubicBezTo>
                  <a:pt x="563" y="8756"/>
                  <a:pt x="584" y="8792"/>
                  <a:pt x="604" y="8801"/>
                </a:cubicBezTo>
                <a:cubicBezTo>
                  <a:pt x="668" y="8832"/>
                  <a:pt x="643" y="9099"/>
                  <a:pt x="576" y="9099"/>
                </a:cubicBezTo>
                <a:cubicBezTo>
                  <a:pt x="553" y="9099"/>
                  <a:pt x="543" y="9131"/>
                  <a:pt x="544" y="9199"/>
                </a:cubicBezTo>
                <a:cubicBezTo>
                  <a:pt x="547" y="9333"/>
                  <a:pt x="573" y="9538"/>
                  <a:pt x="576" y="9440"/>
                </a:cubicBezTo>
                <a:cubicBezTo>
                  <a:pt x="578" y="9338"/>
                  <a:pt x="628" y="9279"/>
                  <a:pt x="687" y="9307"/>
                </a:cubicBezTo>
                <a:cubicBezTo>
                  <a:pt x="732" y="9328"/>
                  <a:pt x="745" y="9294"/>
                  <a:pt x="737" y="9174"/>
                </a:cubicBezTo>
                <a:cubicBezTo>
                  <a:pt x="735" y="9155"/>
                  <a:pt x="742" y="9104"/>
                  <a:pt x="752" y="9059"/>
                </a:cubicBezTo>
                <a:cubicBezTo>
                  <a:pt x="766" y="8992"/>
                  <a:pt x="779" y="8983"/>
                  <a:pt x="831" y="9012"/>
                </a:cubicBezTo>
                <a:cubicBezTo>
                  <a:pt x="905" y="9053"/>
                  <a:pt x="945" y="9127"/>
                  <a:pt x="945" y="9224"/>
                </a:cubicBezTo>
                <a:cubicBezTo>
                  <a:pt x="945" y="9264"/>
                  <a:pt x="959" y="9319"/>
                  <a:pt x="977" y="9347"/>
                </a:cubicBezTo>
                <a:cubicBezTo>
                  <a:pt x="1000" y="9384"/>
                  <a:pt x="1007" y="9434"/>
                  <a:pt x="1001" y="9532"/>
                </a:cubicBezTo>
                <a:cubicBezTo>
                  <a:pt x="995" y="9638"/>
                  <a:pt x="999" y="9667"/>
                  <a:pt x="1023" y="9667"/>
                </a:cubicBezTo>
                <a:cubicBezTo>
                  <a:pt x="1072" y="9667"/>
                  <a:pt x="1143" y="9837"/>
                  <a:pt x="1167" y="10010"/>
                </a:cubicBezTo>
                <a:cubicBezTo>
                  <a:pt x="1198" y="10232"/>
                  <a:pt x="1195" y="10283"/>
                  <a:pt x="1146" y="10433"/>
                </a:cubicBezTo>
                <a:cubicBezTo>
                  <a:pt x="1111" y="10540"/>
                  <a:pt x="1091" y="10565"/>
                  <a:pt x="1035" y="10561"/>
                </a:cubicBezTo>
                <a:cubicBezTo>
                  <a:pt x="934" y="10554"/>
                  <a:pt x="858" y="10404"/>
                  <a:pt x="858" y="10213"/>
                </a:cubicBezTo>
                <a:cubicBezTo>
                  <a:pt x="858" y="10093"/>
                  <a:pt x="851" y="10063"/>
                  <a:pt x="824" y="10063"/>
                </a:cubicBezTo>
                <a:cubicBezTo>
                  <a:pt x="770" y="10063"/>
                  <a:pt x="763" y="10148"/>
                  <a:pt x="807" y="10265"/>
                </a:cubicBezTo>
                <a:cubicBezTo>
                  <a:pt x="834" y="10338"/>
                  <a:pt x="847" y="10415"/>
                  <a:pt x="844" y="10506"/>
                </a:cubicBezTo>
                <a:cubicBezTo>
                  <a:pt x="841" y="10580"/>
                  <a:pt x="848" y="10669"/>
                  <a:pt x="860" y="10703"/>
                </a:cubicBezTo>
                <a:cubicBezTo>
                  <a:pt x="875" y="10751"/>
                  <a:pt x="875" y="10778"/>
                  <a:pt x="860" y="10816"/>
                </a:cubicBezTo>
                <a:cubicBezTo>
                  <a:pt x="849" y="10844"/>
                  <a:pt x="840" y="10903"/>
                  <a:pt x="840" y="10946"/>
                </a:cubicBezTo>
                <a:cubicBezTo>
                  <a:pt x="840" y="11069"/>
                  <a:pt x="908" y="11046"/>
                  <a:pt x="928" y="10916"/>
                </a:cubicBezTo>
                <a:cubicBezTo>
                  <a:pt x="938" y="10852"/>
                  <a:pt x="958" y="10806"/>
                  <a:pt x="978" y="10806"/>
                </a:cubicBezTo>
                <a:cubicBezTo>
                  <a:pt x="996" y="10806"/>
                  <a:pt x="1024" y="10756"/>
                  <a:pt x="1040" y="10696"/>
                </a:cubicBezTo>
                <a:cubicBezTo>
                  <a:pt x="1076" y="10558"/>
                  <a:pt x="1145" y="10552"/>
                  <a:pt x="1242" y="10678"/>
                </a:cubicBezTo>
                <a:cubicBezTo>
                  <a:pt x="1328" y="10791"/>
                  <a:pt x="1354" y="10999"/>
                  <a:pt x="1306" y="11192"/>
                </a:cubicBezTo>
                <a:cubicBezTo>
                  <a:pt x="1298" y="11223"/>
                  <a:pt x="1297" y="11323"/>
                  <a:pt x="1303" y="11414"/>
                </a:cubicBezTo>
                <a:cubicBezTo>
                  <a:pt x="1313" y="11560"/>
                  <a:pt x="1308" y="11600"/>
                  <a:pt x="1258" y="11740"/>
                </a:cubicBezTo>
                <a:cubicBezTo>
                  <a:pt x="1215" y="11863"/>
                  <a:pt x="1196" y="11887"/>
                  <a:pt x="1178" y="11850"/>
                </a:cubicBezTo>
                <a:cubicBezTo>
                  <a:pt x="1165" y="11823"/>
                  <a:pt x="1155" y="11765"/>
                  <a:pt x="1155" y="11720"/>
                </a:cubicBezTo>
                <a:cubicBezTo>
                  <a:pt x="1155" y="11666"/>
                  <a:pt x="1142" y="11637"/>
                  <a:pt x="1119" y="11637"/>
                </a:cubicBezTo>
                <a:cubicBezTo>
                  <a:pt x="1077" y="11637"/>
                  <a:pt x="1056" y="11747"/>
                  <a:pt x="1083" y="11827"/>
                </a:cubicBezTo>
                <a:cubicBezTo>
                  <a:pt x="1107" y="11899"/>
                  <a:pt x="1094" y="12062"/>
                  <a:pt x="1059" y="12160"/>
                </a:cubicBezTo>
                <a:cubicBezTo>
                  <a:pt x="1044" y="12201"/>
                  <a:pt x="1033" y="12268"/>
                  <a:pt x="1033" y="12308"/>
                </a:cubicBezTo>
                <a:cubicBezTo>
                  <a:pt x="1033" y="12381"/>
                  <a:pt x="1040" y="12389"/>
                  <a:pt x="1118" y="12398"/>
                </a:cubicBezTo>
                <a:cubicBezTo>
                  <a:pt x="1141" y="12401"/>
                  <a:pt x="1168" y="12443"/>
                  <a:pt x="1179" y="12491"/>
                </a:cubicBezTo>
                <a:cubicBezTo>
                  <a:pt x="1190" y="12538"/>
                  <a:pt x="1213" y="12605"/>
                  <a:pt x="1231" y="12638"/>
                </a:cubicBezTo>
                <a:cubicBezTo>
                  <a:pt x="1257" y="12688"/>
                  <a:pt x="1261" y="12735"/>
                  <a:pt x="1252" y="12891"/>
                </a:cubicBezTo>
                <a:cubicBezTo>
                  <a:pt x="1238" y="13129"/>
                  <a:pt x="1248" y="13178"/>
                  <a:pt x="1302" y="13126"/>
                </a:cubicBezTo>
                <a:cubicBezTo>
                  <a:pt x="1334" y="13096"/>
                  <a:pt x="1351" y="13105"/>
                  <a:pt x="1372" y="13164"/>
                </a:cubicBezTo>
                <a:cubicBezTo>
                  <a:pt x="1388" y="13206"/>
                  <a:pt x="1400" y="13266"/>
                  <a:pt x="1400" y="13294"/>
                </a:cubicBezTo>
                <a:cubicBezTo>
                  <a:pt x="1400" y="13322"/>
                  <a:pt x="1411" y="13344"/>
                  <a:pt x="1425" y="13344"/>
                </a:cubicBezTo>
                <a:cubicBezTo>
                  <a:pt x="1495" y="13344"/>
                  <a:pt x="1507" y="13836"/>
                  <a:pt x="1437" y="13862"/>
                </a:cubicBezTo>
                <a:cubicBezTo>
                  <a:pt x="1394" y="13878"/>
                  <a:pt x="1386" y="14021"/>
                  <a:pt x="1426" y="14060"/>
                </a:cubicBezTo>
                <a:cubicBezTo>
                  <a:pt x="1442" y="14075"/>
                  <a:pt x="1464" y="14043"/>
                  <a:pt x="1481" y="13977"/>
                </a:cubicBezTo>
                <a:cubicBezTo>
                  <a:pt x="1497" y="13917"/>
                  <a:pt x="1526" y="13870"/>
                  <a:pt x="1547" y="13870"/>
                </a:cubicBezTo>
                <a:cubicBezTo>
                  <a:pt x="1568" y="13870"/>
                  <a:pt x="1595" y="13845"/>
                  <a:pt x="1606" y="13817"/>
                </a:cubicBezTo>
                <a:cubicBezTo>
                  <a:pt x="1622" y="13778"/>
                  <a:pt x="1634" y="13786"/>
                  <a:pt x="1661" y="13847"/>
                </a:cubicBezTo>
                <a:lnTo>
                  <a:pt x="1697" y="13927"/>
                </a:lnTo>
                <a:lnTo>
                  <a:pt x="1662" y="14075"/>
                </a:lnTo>
                <a:cubicBezTo>
                  <a:pt x="1617" y="14270"/>
                  <a:pt x="1618" y="14344"/>
                  <a:pt x="1669" y="14393"/>
                </a:cubicBezTo>
                <a:cubicBezTo>
                  <a:pt x="1701" y="14423"/>
                  <a:pt x="1709" y="14456"/>
                  <a:pt x="1702" y="14523"/>
                </a:cubicBezTo>
                <a:cubicBezTo>
                  <a:pt x="1697" y="14572"/>
                  <a:pt x="1703" y="14640"/>
                  <a:pt x="1714" y="14673"/>
                </a:cubicBezTo>
                <a:cubicBezTo>
                  <a:pt x="1742" y="14758"/>
                  <a:pt x="1720" y="14862"/>
                  <a:pt x="1658" y="14938"/>
                </a:cubicBezTo>
                <a:cubicBezTo>
                  <a:pt x="1601" y="15010"/>
                  <a:pt x="1554" y="14977"/>
                  <a:pt x="1524" y="14843"/>
                </a:cubicBezTo>
                <a:cubicBezTo>
                  <a:pt x="1510" y="14780"/>
                  <a:pt x="1501" y="14778"/>
                  <a:pt x="1461" y="14823"/>
                </a:cubicBezTo>
                <a:cubicBezTo>
                  <a:pt x="1406" y="14886"/>
                  <a:pt x="1382" y="14859"/>
                  <a:pt x="1382" y="14738"/>
                </a:cubicBezTo>
                <a:cubicBezTo>
                  <a:pt x="1382" y="14668"/>
                  <a:pt x="1372" y="14655"/>
                  <a:pt x="1334" y="14666"/>
                </a:cubicBezTo>
                <a:cubicBezTo>
                  <a:pt x="1308" y="14673"/>
                  <a:pt x="1284" y="14660"/>
                  <a:pt x="1281" y="14635"/>
                </a:cubicBezTo>
                <a:cubicBezTo>
                  <a:pt x="1278" y="14611"/>
                  <a:pt x="1258" y="14545"/>
                  <a:pt x="1237" y="14490"/>
                </a:cubicBezTo>
                <a:cubicBezTo>
                  <a:pt x="1204" y="14403"/>
                  <a:pt x="1203" y="14376"/>
                  <a:pt x="1220" y="14260"/>
                </a:cubicBezTo>
                <a:cubicBezTo>
                  <a:pt x="1246" y="14090"/>
                  <a:pt x="1233" y="14000"/>
                  <a:pt x="1180" y="14000"/>
                </a:cubicBezTo>
                <a:cubicBezTo>
                  <a:pt x="1148" y="14000"/>
                  <a:pt x="1137" y="14024"/>
                  <a:pt x="1137" y="14105"/>
                </a:cubicBezTo>
                <a:cubicBezTo>
                  <a:pt x="1137" y="14162"/>
                  <a:pt x="1148" y="14220"/>
                  <a:pt x="1161" y="14233"/>
                </a:cubicBezTo>
                <a:cubicBezTo>
                  <a:pt x="1192" y="14262"/>
                  <a:pt x="1209" y="14487"/>
                  <a:pt x="1186" y="14558"/>
                </a:cubicBezTo>
                <a:cubicBezTo>
                  <a:pt x="1176" y="14588"/>
                  <a:pt x="1173" y="14653"/>
                  <a:pt x="1178" y="14703"/>
                </a:cubicBezTo>
                <a:cubicBezTo>
                  <a:pt x="1184" y="14758"/>
                  <a:pt x="1178" y="14801"/>
                  <a:pt x="1163" y="14816"/>
                </a:cubicBezTo>
                <a:cubicBezTo>
                  <a:pt x="1124" y="14853"/>
                  <a:pt x="1130" y="15051"/>
                  <a:pt x="1170" y="15051"/>
                </a:cubicBezTo>
                <a:cubicBezTo>
                  <a:pt x="1188" y="15051"/>
                  <a:pt x="1212" y="15024"/>
                  <a:pt x="1223" y="14991"/>
                </a:cubicBezTo>
                <a:cubicBezTo>
                  <a:pt x="1243" y="14930"/>
                  <a:pt x="1323" y="14941"/>
                  <a:pt x="1339" y="15008"/>
                </a:cubicBezTo>
                <a:cubicBezTo>
                  <a:pt x="1344" y="15028"/>
                  <a:pt x="1334" y="15120"/>
                  <a:pt x="1317" y="15211"/>
                </a:cubicBezTo>
                <a:cubicBezTo>
                  <a:pt x="1294" y="15334"/>
                  <a:pt x="1274" y="15380"/>
                  <a:pt x="1242" y="15384"/>
                </a:cubicBezTo>
                <a:cubicBezTo>
                  <a:pt x="1161" y="15393"/>
                  <a:pt x="1155" y="15400"/>
                  <a:pt x="1155" y="15504"/>
                </a:cubicBezTo>
                <a:cubicBezTo>
                  <a:pt x="1155" y="15592"/>
                  <a:pt x="1166" y="15612"/>
                  <a:pt x="1227" y="15637"/>
                </a:cubicBezTo>
                <a:cubicBezTo>
                  <a:pt x="1306" y="15668"/>
                  <a:pt x="1317" y="15657"/>
                  <a:pt x="1320" y="15542"/>
                </a:cubicBezTo>
                <a:cubicBezTo>
                  <a:pt x="1331" y="15171"/>
                  <a:pt x="1527" y="15411"/>
                  <a:pt x="1525" y="15792"/>
                </a:cubicBezTo>
                <a:cubicBezTo>
                  <a:pt x="1525" y="15940"/>
                  <a:pt x="1531" y="15970"/>
                  <a:pt x="1559" y="15970"/>
                </a:cubicBezTo>
                <a:cubicBezTo>
                  <a:pt x="1607" y="15970"/>
                  <a:pt x="1641" y="16165"/>
                  <a:pt x="1613" y="16277"/>
                </a:cubicBezTo>
                <a:cubicBezTo>
                  <a:pt x="1602" y="16323"/>
                  <a:pt x="1592" y="16389"/>
                  <a:pt x="1592" y="16425"/>
                </a:cubicBezTo>
                <a:cubicBezTo>
                  <a:pt x="1592" y="16517"/>
                  <a:pt x="1526" y="16596"/>
                  <a:pt x="1437" y="16610"/>
                </a:cubicBezTo>
                <a:cubicBezTo>
                  <a:pt x="1374" y="16620"/>
                  <a:pt x="1360" y="16609"/>
                  <a:pt x="1352" y="16538"/>
                </a:cubicBezTo>
                <a:cubicBezTo>
                  <a:pt x="1343" y="16447"/>
                  <a:pt x="1287" y="16418"/>
                  <a:pt x="1268" y="16495"/>
                </a:cubicBezTo>
                <a:cubicBezTo>
                  <a:pt x="1250" y="16567"/>
                  <a:pt x="1296" y="16674"/>
                  <a:pt x="1332" y="16645"/>
                </a:cubicBezTo>
                <a:cubicBezTo>
                  <a:pt x="1355" y="16627"/>
                  <a:pt x="1381" y="16663"/>
                  <a:pt x="1417" y="16763"/>
                </a:cubicBezTo>
                <a:cubicBezTo>
                  <a:pt x="1478" y="16929"/>
                  <a:pt x="1479" y="16957"/>
                  <a:pt x="1442" y="17143"/>
                </a:cubicBezTo>
                <a:cubicBezTo>
                  <a:pt x="1412" y="17297"/>
                  <a:pt x="1393" y="17336"/>
                  <a:pt x="1340" y="17351"/>
                </a:cubicBezTo>
                <a:cubicBezTo>
                  <a:pt x="1241" y="17379"/>
                  <a:pt x="1203" y="17408"/>
                  <a:pt x="1172" y="17479"/>
                </a:cubicBezTo>
                <a:cubicBezTo>
                  <a:pt x="1150" y="17529"/>
                  <a:pt x="1127" y="17545"/>
                  <a:pt x="1107" y="17524"/>
                </a:cubicBezTo>
                <a:cubicBezTo>
                  <a:pt x="1041" y="17454"/>
                  <a:pt x="905" y="17454"/>
                  <a:pt x="873" y="17526"/>
                </a:cubicBezTo>
                <a:cubicBezTo>
                  <a:pt x="839" y="17602"/>
                  <a:pt x="784" y="17617"/>
                  <a:pt x="722" y="17566"/>
                </a:cubicBezTo>
                <a:cubicBezTo>
                  <a:pt x="671" y="17525"/>
                  <a:pt x="651" y="17641"/>
                  <a:pt x="684" y="17792"/>
                </a:cubicBezTo>
                <a:cubicBezTo>
                  <a:pt x="704" y="17886"/>
                  <a:pt x="703" y="17920"/>
                  <a:pt x="675" y="18052"/>
                </a:cubicBezTo>
                <a:cubicBezTo>
                  <a:pt x="639" y="18216"/>
                  <a:pt x="655" y="18325"/>
                  <a:pt x="708" y="18275"/>
                </a:cubicBezTo>
                <a:cubicBezTo>
                  <a:pt x="737" y="18246"/>
                  <a:pt x="745" y="18135"/>
                  <a:pt x="720" y="18097"/>
                </a:cubicBezTo>
                <a:cubicBezTo>
                  <a:pt x="674" y="18026"/>
                  <a:pt x="771" y="17630"/>
                  <a:pt x="835" y="17631"/>
                </a:cubicBezTo>
                <a:cubicBezTo>
                  <a:pt x="871" y="17632"/>
                  <a:pt x="918" y="17701"/>
                  <a:pt x="919" y="17752"/>
                </a:cubicBezTo>
                <a:cubicBezTo>
                  <a:pt x="921" y="17884"/>
                  <a:pt x="950" y="18010"/>
                  <a:pt x="984" y="18047"/>
                </a:cubicBezTo>
                <a:cubicBezTo>
                  <a:pt x="1012" y="18078"/>
                  <a:pt x="1026" y="18137"/>
                  <a:pt x="1030" y="18245"/>
                </a:cubicBezTo>
                <a:cubicBezTo>
                  <a:pt x="1033" y="18331"/>
                  <a:pt x="1050" y="18419"/>
                  <a:pt x="1069" y="18452"/>
                </a:cubicBezTo>
                <a:cubicBezTo>
                  <a:pt x="1093" y="18495"/>
                  <a:pt x="1099" y="18543"/>
                  <a:pt x="1092" y="18635"/>
                </a:cubicBezTo>
                <a:cubicBezTo>
                  <a:pt x="1086" y="18704"/>
                  <a:pt x="1089" y="18771"/>
                  <a:pt x="1098" y="18785"/>
                </a:cubicBezTo>
                <a:cubicBezTo>
                  <a:pt x="1120" y="18820"/>
                  <a:pt x="1104" y="19017"/>
                  <a:pt x="1074" y="19081"/>
                </a:cubicBezTo>
                <a:cubicBezTo>
                  <a:pt x="1036" y="19158"/>
                  <a:pt x="1045" y="19278"/>
                  <a:pt x="1094" y="19358"/>
                </a:cubicBezTo>
                <a:cubicBezTo>
                  <a:pt x="1118" y="19398"/>
                  <a:pt x="1137" y="19455"/>
                  <a:pt x="1136" y="19484"/>
                </a:cubicBezTo>
                <a:cubicBezTo>
                  <a:pt x="1130" y="19603"/>
                  <a:pt x="1139" y="19646"/>
                  <a:pt x="1171" y="19646"/>
                </a:cubicBezTo>
                <a:cubicBezTo>
                  <a:pt x="1214" y="19646"/>
                  <a:pt x="1236" y="19565"/>
                  <a:pt x="1210" y="19501"/>
                </a:cubicBezTo>
                <a:cubicBezTo>
                  <a:pt x="1196" y="19466"/>
                  <a:pt x="1199" y="19430"/>
                  <a:pt x="1220" y="19371"/>
                </a:cubicBezTo>
                <a:cubicBezTo>
                  <a:pt x="1243" y="19309"/>
                  <a:pt x="1245" y="19272"/>
                  <a:pt x="1231" y="19216"/>
                </a:cubicBezTo>
                <a:cubicBezTo>
                  <a:pt x="1221" y="19175"/>
                  <a:pt x="1201" y="19141"/>
                  <a:pt x="1188" y="19141"/>
                </a:cubicBezTo>
                <a:cubicBezTo>
                  <a:pt x="1105" y="19137"/>
                  <a:pt x="1096" y="18919"/>
                  <a:pt x="1174" y="18775"/>
                </a:cubicBezTo>
                <a:cubicBezTo>
                  <a:pt x="1254" y="18628"/>
                  <a:pt x="1382" y="18705"/>
                  <a:pt x="1382" y="18903"/>
                </a:cubicBezTo>
                <a:cubicBezTo>
                  <a:pt x="1382" y="19018"/>
                  <a:pt x="1416" y="19054"/>
                  <a:pt x="1448" y="18973"/>
                </a:cubicBezTo>
                <a:cubicBezTo>
                  <a:pt x="1474" y="18909"/>
                  <a:pt x="1473" y="18894"/>
                  <a:pt x="1438" y="18800"/>
                </a:cubicBezTo>
                <a:cubicBezTo>
                  <a:pt x="1391" y="18673"/>
                  <a:pt x="1386" y="18429"/>
                  <a:pt x="1430" y="18390"/>
                </a:cubicBezTo>
                <a:cubicBezTo>
                  <a:pt x="1447" y="18375"/>
                  <a:pt x="1475" y="18332"/>
                  <a:pt x="1492" y="18295"/>
                </a:cubicBezTo>
                <a:cubicBezTo>
                  <a:pt x="1518" y="18240"/>
                  <a:pt x="1537" y="18238"/>
                  <a:pt x="1592" y="18275"/>
                </a:cubicBezTo>
                <a:cubicBezTo>
                  <a:pt x="1668" y="18325"/>
                  <a:pt x="1690" y="18305"/>
                  <a:pt x="1699" y="18187"/>
                </a:cubicBezTo>
                <a:cubicBezTo>
                  <a:pt x="1709" y="18067"/>
                  <a:pt x="1738" y="18078"/>
                  <a:pt x="1764" y="18212"/>
                </a:cubicBezTo>
                <a:cubicBezTo>
                  <a:pt x="1791" y="18356"/>
                  <a:pt x="1828" y="18367"/>
                  <a:pt x="1856" y="18240"/>
                </a:cubicBezTo>
                <a:cubicBezTo>
                  <a:pt x="1882" y="18118"/>
                  <a:pt x="1912" y="18193"/>
                  <a:pt x="1915" y="18382"/>
                </a:cubicBezTo>
                <a:cubicBezTo>
                  <a:pt x="1916" y="18498"/>
                  <a:pt x="1925" y="18530"/>
                  <a:pt x="1969" y="18565"/>
                </a:cubicBezTo>
                <a:cubicBezTo>
                  <a:pt x="1998" y="18588"/>
                  <a:pt x="2034" y="18632"/>
                  <a:pt x="2049" y="18665"/>
                </a:cubicBezTo>
                <a:cubicBezTo>
                  <a:pt x="2090" y="18754"/>
                  <a:pt x="2133" y="18739"/>
                  <a:pt x="2152" y="18628"/>
                </a:cubicBezTo>
                <a:cubicBezTo>
                  <a:pt x="2177" y="18479"/>
                  <a:pt x="2243" y="18303"/>
                  <a:pt x="2287" y="18270"/>
                </a:cubicBezTo>
                <a:cubicBezTo>
                  <a:pt x="2338" y="18231"/>
                  <a:pt x="2397" y="18314"/>
                  <a:pt x="2397" y="18422"/>
                </a:cubicBezTo>
                <a:cubicBezTo>
                  <a:pt x="2397" y="18529"/>
                  <a:pt x="2451" y="18537"/>
                  <a:pt x="2510" y="18440"/>
                </a:cubicBezTo>
                <a:cubicBezTo>
                  <a:pt x="2548" y="18377"/>
                  <a:pt x="2556" y="18375"/>
                  <a:pt x="2597" y="18442"/>
                </a:cubicBezTo>
                <a:cubicBezTo>
                  <a:pt x="2622" y="18483"/>
                  <a:pt x="2642" y="18542"/>
                  <a:pt x="2642" y="18572"/>
                </a:cubicBezTo>
                <a:cubicBezTo>
                  <a:pt x="2642" y="18603"/>
                  <a:pt x="2655" y="18652"/>
                  <a:pt x="2669" y="18683"/>
                </a:cubicBezTo>
                <a:cubicBezTo>
                  <a:pt x="2711" y="18768"/>
                  <a:pt x="2690" y="18834"/>
                  <a:pt x="2614" y="18858"/>
                </a:cubicBezTo>
                <a:cubicBezTo>
                  <a:pt x="2548" y="18879"/>
                  <a:pt x="2546" y="18885"/>
                  <a:pt x="2545" y="19048"/>
                </a:cubicBezTo>
                <a:cubicBezTo>
                  <a:pt x="2545" y="19181"/>
                  <a:pt x="2534" y="19239"/>
                  <a:pt x="2493" y="19323"/>
                </a:cubicBezTo>
                <a:cubicBezTo>
                  <a:pt x="2408" y="19497"/>
                  <a:pt x="2373" y="19587"/>
                  <a:pt x="2344" y="19691"/>
                </a:cubicBezTo>
                <a:cubicBezTo>
                  <a:pt x="2321" y="19775"/>
                  <a:pt x="2312" y="19781"/>
                  <a:pt x="2280" y="19739"/>
                </a:cubicBezTo>
                <a:cubicBezTo>
                  <a:pt x="2210" y="19645"/>
                  <a:pt x="2153" y="19807"/>
                  <a:pt x="2208" y="19944"/>
                </a:cubicBezTo>
                <a:cubicBezTo>
                  <a:pt x="2224" y="19985"/>
                  <a:pt x="2224" y="20006"/>
                  <a:pt x="2208" y="20047"/>
                </a:cubicBezTo>
                <a:cubicBezTo>
                  <a:pt x="2176" y="20126"/>
                  <a:pt x="2183" y="20248"/>
                  <a:pt x="2221" y="20299"/>
                </a:cubicBezTo>
                <a:cubicBezTo>
                  <a:pt x="2241" y="20327"/>
                  <a:pt x="2258" y="20401"/>
                  <a:pt x="2261" y="20487"/>
                </a:cubicBezTo>
                <a:cubicBezTo>
                  <a:pt x="2265" y="20595"/>
                  <a:pt x="2275" y="20630"/>
                  <a:pt x="2301" y="20630"/>
                </a:cubicBezTo>
                <a:cubicBezTo>
                  <a:pt x="2350" y="20630"/>
                  <a:pt x="2356" y="20483"/>
                  <a:pt x="2311" y="20405"/>
                </a:cubicBezTo>
                <a:cubicBezTo>
                  <a:pt x="2247" y="20292"/>
                  <a:pt x="2275" y="20116"/>
                  <a:pt x="2341" y="20219"/>
                </a:cubicBezTo>
                <a:cubicBezTo>
                  <a:pt x="2408" y="20324"/>
                  <a:pt x="2466" y="20143"/>
                  <a:pt x="2410" y="20002"/>
                </a:cubicBezTo>
                <a:cubicBezTo>
                  <a:pt x="2393" y="19957"/>
                  <a:pt x="2397" y="19929"/>
                  <a:pt x="2430" y="19861"/>
                </a:cubicBezTo>
                <a:cubicBezTo>
                  <a:pt x="2483" y="19753"/>
                  <a:pt x="2517" y="19756"/>
                  <a:pt x="2575" y="19876"/>
                </a:cubicBezTo>
                <a:cubicBezTo>
                  <a:pt x="2625" y="19979"/>
                  <a:pt x="2638" y="20098"/>
                  <a:pt x="2616" y="20224"/>
                </a:cubicBezTo>
                <a:cubicBezTo>
                  <a:pt x="2584" y="20409"/>
                  <a:pt x="2660" y="20504"/>
                  <a:pt x="2702" y="20332"/>
                </a:cubicBezTo>
                <a:cubicBezTo>
                  <a:pt x="2718" y="20269"/>
                  <a:pt x="2714" y="20240"/>
                  <a:pt x="2683" y="20179"/>
                </a:cubicBezTo>
                <a:cubicBezTo>
                  <a:pt x="2642" y="20098"/>
                  <a:pt x="2626" y="19961"/>
                  <a:pt x="2648" y="19874"/>
                </a:cubicBezTo>
                <a:cubicBezTo>
                  <a:pt x="2667" y="19798"/>
                  <a:pt x="2728" y="19807"/>
                  <a:pt x="2740" y="19886"/>
                </a:cubicBezTo>
                <a:cubicBezTo>
                  <a:pt x="2746" y="19923"/>
                  <a:pt x="2763" y="19952"/>
                  <a:pt x="2778" y="19952"/>
                </a:cubicBezTo>
                <a:cubicBezTo>
                  <a:pt x="2820" y="19952"/>
                  <a:pt x="2870" y="20085"/>
                  <a:pt x="2870" y="20197"/>
                </a:cubicBezTo>
                <a:cubicBezTo>
                  <a:pt x="2870" y="20252"/>
                  <a:pt x="2877" y="20307"/>
                  <a:pt x="2886" y="20319"/>
                </a:cubicBezTo>
                <a:cubicBezTo>
                  <a:pt x="2894" y="20332"/>
                  <a:pt x="2896" y="20395"/>
                  <a:pt x="2892" y="20457"/>
                </a:cubicBezTo>
                <a:cubicBezTo>
                  <a:pt x="2885" y="20545"/>
                  <a:pt x="2891" y="20576"/>
                  <a:pt x="2920" y="20595"/>
                </a:cubicBezTo>
                <a:cubicBezTo>
                  <a:pt x="2978" y="20633"/>
                  <a:pt x="3008" y="20826"/>
                  <a:pt x="2985" y="21005"/>
                </a:cubicBezTo>
                <a:cubicBezTo>
                  <a:pt x="2971" y="21110"/>
                  <a:pt x="2956" y="21150"/>
                  <a:pt x="2935" y="21140"/>
                </a:cubicBezTo>
                <a:cubicBezTo>
                  <a:pt x="2918" y="21133"/>
                  <a:pt x="2883" y="21167"/>
                  <a:pt x="2859" y="21216"/>
                </a:cubicBezTo>
                <a:cubicBezTo>
                  <a:pt x="2823" y="21285"/>
                  <a:pt x="2808" y="21294"/>
                  <a:pt x="2783" y="21256"/>
                </a:cubicBezTo>
                <a:cubicBezTo>
                  <a:pt x="2743" y="21192"/>
                  <a:pt x="2691" y="21244"/>
                  <a:pt x="2698" y="21341"/>
                </a:cubicBezTo>
                <a:cubicBezTo>
                  <a:pt x="2707" y="21447"/>
                  <a:pt x="2761" y="21462"/>
                  <a:pt x="2801" y="21371"/>
                </a:cubicBezTo>
                <a:cubicBezTo>
                  <a:pt x="2831" y="21303"/>
                  <a:pt x="2840" y="21302"/>
                  <a:pt x="2883" y="21356"/>
                </a:cubicBezTo>
                <a:cubicBezTo>
                  <a:pt x="2909" y="21389"/>
                  <a:pt x="2946" y="21452"/>
                  <a:pt x="2964" y="21496"/>
                </a:cubicBezTo>
                <a:cubicBezTo>
                  <a:pt x="3003" y="21594"/>
                  <a:pt x="3034" y="21573"/>
                  <a:pt x="3042" y="21446"/>
                </a:cubicBezTo>
                <a:cubicBezTo>
                  <a:pt x="3045" y="21382"/>
                  <a:pt x="3037" y="21351"/>
                  <a:pt x="3019" y="21351"/>
                </a:cubicBezTo>
                <a:cubicBezTo>
                  <a:pt x="3003" y="21351"/>
                  <a:pt x="2986" y="21322"/>
                  <a:pt x="2981" y="21286"/>
                </a:cubicBezTo>
                <a:cubicBezTo>
                  <a:pt x="2967" y="21199"/>
                  <a:pt x="3005" y="21090"/>
                  <a:pt x="3048" y="21090"/>
                </a:cubicBezTo>
                <a:cubicBezTo>
                  <a:pt x="3110" y="21090"/>
                  <a:pt x="3105" y="20959"/>
                  <a:pt x="3037" y="20803"/>
                </a:cubicBezTo>
                <a:cubicBezTo>
                  <a:pt x="2963" y="20633"/>
                  <a:pt x="2962" y="20547"/>
                  <a:pt x="3037" y="20545"/>
                </a:cubicBezTo>
                <a:cubicBezTo>
                  <a:pt x="3087" y="20543"/>
                  <a:pt x="3088" y="20538"/>
                  <a:pt x="3086" y="20317"/>
                </a:cubicBezTo>
                <a:cubicBezTo>
                  <a:pt x="3084" y="20117"/>
                  <a:pt x="3090" y="20075"/>
                  <a:pt x="3139" y="19959"/>
                </a:cubicBezTo>
                <a:cubicBezTo>
                  <a:pt x="3183" y="19854"/>
                  <a:pt x="3201" y="19836"/>
                  <a:pt x="3233" y="19866"/>
                </a:cubicBezTo>
                <a:cubicBezTo>
                  <a:pt x="3259" y="19891"/>
                  <a:pt x="3272" y="19940"/>
                  <a:pt x="3272" y="20009"/>
                </a:cubicBezTo>
                <a:cubicBezTo>
                  <a:pt x="3272" y="20081"/>
                  <a:pt x="3284" y="20125"/>
                  <a:pt x="3310" y="20142"/>
                </a:cubicBezTo>
                <a:cubicBezTo>
                  <a:pt x="3342" y="20163"/>
                  <a:pt x="3344" y="20176"/>
                  <a:pt x="3325" y="20234"/>
                </a:cubicBezTo>
                <a:cubicBezTo>
                  <a:pt x="3309" y="20283"/>
                  <a:pt x="3286" y="20296"/>
                  <a:pt x="3246" y="20277"/>
                </a:cubicBezTo>
                <a:cubicBezTo>
                  <a:pt x="3185" y="20248"/>
                  <a:pt x="3161" y="20295"/>
                  <a:pt x="3178" y="20407"/>
                </a:cubicBezTo>
                <a:cubicBezTo>
                  <a:pt x="3189" y="20482"/>
                  <a:pt x="3255" y="20505"/>
                  <a:pt x="3255" y="20435"/>
                </a:cubicBezTo>
                <a:cubicBezTo>
                  <a:pt x="3255" y="20356"/>
                  <a:pt x="3325" y="20290"/>
                  <a:pt x="3351" y="20345"/>
                </a:cubicBezTo>
                <a:cubicBezTo>
                  <a:pt x="3364" y="20372"/>
                  <a:pt x="3389" y="20390"/>
                  <a:pt x="3406" y="20382"/>
                </a:cubicBezTo>
                <a:cubicBezTo>
                  <a:pt x="3426" y="20373"/>
                  <a:pt x="3445" y="20411"/>
                  <a:pt x="3460" y="20487"/>
                </a:cubicBezTo>
                <a:cubicBezTo>
                  <a:pt x="3484" y="20611"/>
                  <a:pt x="3543" y="20650"/>
                  <a:pt x="3557" y="20552"/>
                </a:cubicBezTo>
                <a:cubicBezTo>
                  <a:pt x="3570" y="20456"/>
                  <a:pt x="3549" y="20390"/>
                  <a:pt x="3507" y="20390"/>
                </a:cubicBezTo>
                <a:cubicBezTo>
                  <a:pt x="3485" y="20390"/>
                  <a:pt x="3461" y="20365"/>
                  <a:pt x="3453" y="20335"/>
                </a:cubicBezTo>
                <a:cubicBezTo>
                  <a:pt x="3400" y="20121"/>
                  <a:pt x="3435" y="19731"/>
                  <a:pt x="3490" y="19919"/>
                </a:cubicBezTo>
                <a:cubicBezTo>
                  <a:pt x="3518" y="20014"/>
                  <a:pt x="3585" y="20018"/>
                  <a:pt x="3599" y="19927"/>
                </a:cubicBezTo>
                <a:cubicBezTo>
                  <a:pt x="3606" y="19882"/>
                  <a:pt x="3584" y="19808"/>
                  <a:pt x="3538" y="19709"/>
                </a:cubicBezTo>
                <a:cubicBezTo>
                  <a:pt x="3487" y="19599"/>
                  <a:pt x="3470" y="19535"/>
                  <a:pt x="3477" y="19471"/>
                </a:cubicBezTo>
                <a:cubicBezTo>
                  <a:pt x="3482" y="19423"/>
                  <a:pt x="3477" y="19351"/>
                  <a:pt x="3465" y="19316"/>
                </a:cubicBezTo>
                <a:cubicBezTo>
                  <a:pt x="3448" y="19263"/>
                  <a:pt x="3452" y="19227"/>
                  <a:pt x="3491" y="19111"/>
                </a:cubicBezTo>
                <a:cubicBezTo>
                  <a:pt x="3547" y="18943"/>
                  <a:pt x="3581" y="18901"/>
                  <a:pt x="3636" y="18933"/>
                </a:cubicBezTo>
                <a:cubicBezTo>
                  <a:pt x="3660" y="18947"/>
                  <a:pt x="3689" y="18927"/>
                  <a:pt x="3708" y="18883"/>
                </a:cubicBezTo>
                <a:cubicBezTo>
                  <a:pt x="3732" y="18829"/>
                  <a:pt x="3745" y="18821"/>
                  <a:pt x="3754" y="18858"/>
                </a:cubicBezTo>
                <a:cubicBezTo>
                  <a:pt x="3762" y="18891"/>
                  <a:pt x="3790" y="18902"/>
                  <a:pt x="3832" y="18885"/>
                </a:cubicBezTo>
                <a:cubicBezTo>
                  <a:pt x="3879" y="18867"/>
                  <a:pt x="3904" y="18876"/>
                  <a:pt x="3919" y="18923"/>
                </a:cubicBezTo>
                <a:cubicBezTo>
                  <a:pt x="3931" y="18959"/>
                  <a:pt x="3955" y="18988"/>
                  <a:pt x="3971" y="18988"/>
                </a:cubicBezTo>
                <a:cubicBezTo>
                  <a:pt x="4002" y="18988"/>
                  <a:pt x="4034" y="19068"/>
                  <a:pt x="4072" y="19236"/>
                </a:cubicBezTo>
                <a:cubicBezTo>
                  <a:pt x="4089" y="19315"/>
                  <a:pt x="4087" y="19342"/>
                  <a:pt x="4054" y="19421"/>
                </a:cubicBezTo>
                <a:cubicBezTo>
                  <a:pt x="4007" y="19531"/>
                  <a:pt x="3984" y="19537"/>
                  <a:pt x="3954" y="19448"/>
                </a:cubicBezTo>
                <a:cubicBezTo>
                  <a:pt x="3906" y="19301"/>
                  <a:pt x="3831" y="19432"/>
                  <a:pt x="3859" y="19616"/>
                </a:cubicBezTo>
                <a:cubicBezTo>
                  <a:pt x="3866" y="19662"/>
                  <a:pt x="3851" y="19732"/>
                  <a:pt x="3814" y="19816"/>
                </a:cubicBezTo>
                <a:cubicBezTo>
                  <a:pt x="3757" y="19948"/>
                  <a:pt x="3752" y="20082"/>
                  <a:pt x="3805" y="20082"/>
                </a:cubicBezTo>
                <a:cubicBezTo>
                  <a:pt x="3876" y="20082"/>
                  <a:pt x="3884" y="20566"/>
                  <a:pt x="3815" y="20695"/>
                </a:cubicBezTo>
                <a:cubicBezTo>
                  <a:pt x="3767" y="20787"/>
                  <a:pt x="3777" y="20915"/>
                  <a:pt x="3833" y="20915"/>
                </a:cubicBezTo>
                <a:cubicBezTo>
                  <a:pt x="3865" y="20915"/>
                  <a:pt x="3870" y="20894"/>
                  <a:pt x="3862" y="20795"/>
                </a:cubicBezTo>
                <a:cubicBezTo>
                  <a:pt x="3855" y="20700"/>
                  <a:pt x="3865" y="20648"/>
                  <a:pt x="3915" y="20532"/>
                </a:cubicBezTo>
                <a:cubicBezTo>
                  <a:pt x="3987" y="20368"/>
                  <a:pt x="4001" y="20361"/>
                  <a:pt x="4045" y="20460"/>
                </a:cubicBezTo>
                <a:cubicBezTo>
                  <a:pt x="4091" y="20566"/>
                  <a:pt x="4130" y="20507"/>
                  <a:pt x="4130" y="20327"/>
                </a:cubicBezTo>
                <a:cubicBezTo>
                  <a:pt x="4130" y="20212"/>
                  <a:pt x="4141" y="20156"/>
                  <a:pt x="4174" y="20102"/>
                </a:cubicBezTo>
                <a:cubicBezTo>
                  <a:pt x="4230" y="20009"/>
                  <a:pt x="4228" y="19927"/>
                  <a:pt x="4168" y="19784"/>
                </a:cubicBezTo>
                <a:cubicBezTo>
                  <a:pt x="4130" y="19694"/>
                  <a:pt x="4120" y="19631"/>
                  <a:pt x="4123" y="19509"/>
                </a:cubicBezTo>
                <a:cubicBezTo>
                  <a:pt x="4127" y="19316"/>
                  <a:pt x="4157" y="19163"/>
                  <a:pt x="4192" y="19163"/>
                </a:cubicBezTo>
                <a:cubicBezTo>
                  <a:pt x="4216" y="19163"/>
                  <a:pt x="4221" y="19140"/>
                  <a:pt x="4225" y="18988"/>
                </a:cubicBezTo>
                <a:cubicBezTo>
                  <a:pt x="4227" y="18900"/>
                  <a:pt x="4321" y="18880"/>
                  <a:pt x="4364" y="18958"/>
                </a:cubicBezTo>
                <a:cubicBezTo>
                  <a:pt x="4382" y="18991"/>
                  <a:pt x="4398" y="19075"/>
                  <a:pt x="4399" y="19146"/>
                </a:cubicBezTo>
                <a:cubicBezTo>
                  <a:pt x="4400" y="19250"/>
                  <a:pt x="4410" y="19275"/>
                  <a:pt x="4449" y="19286"/>
                </a:cubicBezTo>
                <a:cubicBezTo>
                  <a:pt x="4499" y="19300"/>
                  <a:pt x="4602" y="19580"/>
                  <a:pt x="4602" y="19699"/>
                </a:cubicBezTo>
                <a:cubicBezTo>
                  <a:pt x="4602" y="19788"/>
                  <a:pt x="4554" y="20018"/>
                  <a:pt x="4521" y="20087"/>
                </a:cubicBezTo>
                <a:cubicBezTo>
                  <a:pt x="4506" y="20118"/>
                  <a:pt x="4472" y="20146"/>
                  <a:pt x="4447" y="20147"/>
                </a:cubicBezTo>
                <a:cubicBezTo>
                  <a:pt x="4412" y="20148"/>
                  <a:pt x="4399" y="20173"/>
                  <a:pt x="4395" y="20252"/>
                </a:cubicBezTo>
                <a:cubicBezTo>
                  <a:pt x="4392" y="20309"/>
                  <a:pt x="4397" y="20376"/>
                  <a:pt x="4408" y="20402"/>
                </a:cubicBezTo>
                <a:cubicBezTo>
                  <a:pt x="4435" y="20470"/>
                  <a:pt x="4432" y="20589"/>
                  <a:pt x="4400" y="20655"/>
                </a:cubicBezTo>
                <a:cubicBezTo>
                  <a:pt x="4385" y="20686"/>
                  <a:pt x="4376" y="20745"/>
                  <a:pt x="4380" y="20785"/>
                </a:cubicBezTo>
                <a:cubicBezTo>
                  <a:pt x="4390" y="20881"/>
                  <a:pt x="4362" y="21003"/>
                  <a:pt x="4330" y="21003"/>
                </a:cubicBezTo>
                <a:cubicBezTo>
                  <a:pt x="4314" y="21003"/>
                  <a:pt x="4305" y="21044"/>
                  <a:pt x="4305" y="21110"/>
                </a:cubicBezTo>
                <a:cubicBezTo>
                  <a:pt x="4305" y="21177"/>
                  <a:pt x="4315" y="21221"/>
                  <a:pt x="4331" y="21221"/>
                </a:cubicBezTo>
                <a:cubicBezTo>
                  <a:pt x="4359" y="21221"/>
                  <a:pt x="4397" y="21073"/>
                  <a:pt x="4380" y="21030"/>
                </a:cubicBezTo>
                <a:cubicBezTo>
                  <a:pt x="4374" y="21016"/>
                  <a:pt x="4379" y="20977"/>
                  <a:pt x="4391" y="20943"/>
                </a:cubicBezTo>
                <a:cubicBezTo>
                  <a:pt x="4407" y="20894"/>
                  <a:pt x="4425" y="20889"/>
                  <a:pt x="4474" y="20923"/>
                </a:cubicBezTo>
                <a:cubicBezTo>
                  <a:pt x="4522" y="20956"/>
                  <a:pt x="4541" y="20953"/>
                  <a:pt x="4552" y="20908"/>
                </a:cubicBezTo>
                <a:cubicBezTo>
                  <a:pt x="4575" y="20817"/>
                  <a:pt x="4571" y="20791"/>
                  <a:pt x="4521" y="20730"/>
                </a:cubicBezTo>
                <a:cubicBezTo>
                  <a:pt x="4454" y="20648"/>
                  <a:pt x="4431" y="20542"/>
                  <a:pt x="4458" y="20435"/>
                </a:cubicBezTo>
                <a:cubicBezTo>
                  <a:pt x="4470" y="20387"/>
                  <a:pt x="4480" y="20318"/>
                  <a:pt x="4480" y="20284"/>
                </a:cubicBezTo>
                <a:cubicBezTo>
                  <a:pt x="4480" y="20201"/>
                  <a:pt x="4556" y="20082"/>
                  <a:pt x="4609" y="20082"/>
                </a:cubicBezTo>
                <a:cubicBezTo>
                  <a:pt x="4667" y="20082"/>
                  <a:pt x="4681" y="20014"/>
                  <a:pt x="4647" y="19886"/>
                </a:cubicBezTo>
                <a:cubicBezTo>
                  <a:pt x="4612" y="19754"/>
                  <a:pt x="4613" y="19633"/>
                  <a:pt x="4646" y="19471"/>
                </a:cubicBezTo>
                <a:cubicBezTo>
                  <a:pt x="4673" y="19340"/>
                  <a:pt x="4719" y="19282"/>
                  <a:pt x="4795" y="19281"/>
                </a:cubicBezTo>
                <a:cubicBezTo>
                  <a:pt x="4860" y="19280"/>
                  <a:pt x="4899" y="19326"/>
                  <a:pt x="4899" y="19406"/>
                </a:cubicBezTo>
                <a:cubicBezTo>
                  <a:pt x="4899" y="19454"/>
                  <a:pt x="4913" y="19471"/>
                  <a:pt x="4939" y="19461"/>
                </a:cubicBezTo>
                <a:cubicBezTo>
                  <a:pt x="4965" y="19452"/>
                  <a:pt x="4978" y="19418"/>
                  <a:pt x="4978" y="19361"/>
                </a:cubicBezTo>
                <a:cubicBezTo>
                  <a:pt x="4978" y="19294"/>
                  <a:pt x="4967" y="19273"/>
                  <a:pt x="4928" y="19273"/>
                </a:cubicBezTo>
                <a:cubicBezTo>
                  <a:pt x="4896" y="19273"/>
                  <a:pt x="4871" y="19242"/>
                  <a:pt x="4858" y="19186"/>
                </a:cubicBezTo>
                <a:cubicBezTo>
                  <a:pt x="4848" y="19138"/>
                  <a:pt x="4828" y="19080"/>
                  <a:pt x="4814" y="19058"/>
                </a:cubicBezTo>
                <a:cubicBezTo>
                  <a:pt x="4793" y="19025"/>
                  <a:pt x="4793" y="19013"/>
                  <a:pt x="4816" y="18970"/>
                </a:cubicBezTo>
                <a:cubicBezTo>
                  <a:pt x="4831" y="18943"/>
                  <a:pt x="4846" y="18883"/>
                  <a:pt x="4850" y="18835"/>
                </a:cubicBezTo>
                <a:cubicBezTo>
                  <a:pt x="4856" y="18766"/>
                  <a:pt x="4869" y="18752"/>
                  <a:pt x="4917" y="18760"/>
                </a:cubicBezTo>
                <a:cubicBezTo>
                  <a:pt x="4970" y="18770"/>
                  <a:pt x="4984" y="18749"/>
                  <a:pt x="5018" y="18615"/>
                </a:cubicBezTo>
                <a:cubicBezTo>
                  <a:pt x="5054" y="18476"/>
                  <a:pt x="5065" y="18463"/>
                  <a:pt x="5116" y="18487"/>
                </a:cubicBezTo>
                <a:cubicBezTo>
                  <a:pt x="5165" y="18510"/>
                  <a:pt x="5178" y="18496"/>
                  <a:pt x="5203" y="18402"/>
                </a:cubicBezTo>
                <a:cubicBezTo>
                  <a:pt x="5245" y="18240"/>
                  <a:pt x="5224" y="18152"/>
                  <a:pt x="5147" y="18167"/>
                </a:cubicBezTo>
                <a:cubicBezTo>
                  <a:pt x="5064" y="18183"/>
                  <a:pt x="5060" y="18069"/>
                  <a:pt x="5141" y="18017"/>
                </a:cubicBezTo>
                <a:cubicBezTo>
                  <a:pt x="5196" y="17981"/>
                  <a:pt x="5215" y="17885"/>
                  <a:pt x="5179" y="17829"/>
                </a:cubicBezTo>
                <a:cubicBezTo>
                  <a:pt x="5152" y="17789"/>
                  <a:pt x="5176" y="17719"/>
                  <a:pt x="5217" y="17719"/>
                </a:cubicBezTo>
                <a:cubicBezTo>
                  <a:pt x="5266" y="17719"/>
                  <a:pt x="5356" y="17844"/>
                  <a:pt x="5353" y="17907"/>
                </a:cubicBezTo>
                <a:cubicBezTo>
                  <a:pt x="5347" y="18026"/>
                  <a:pt x="5356" y="18069"/>
                  <a:pt x="5388" y="18069"/>
                </a:cubicBezTo>
                <a:cubicBezTo>
                  <a:pt x="5449" y="18069"/>
                  <a:pt x="5449" y="17896"/>
                  <a:pt x="5388" y="17839"/>
                </a:cubicBezTo>
                <a:cubicBezTo>
                  <a:pt x="5365" y="17819"/>
                  <a:pt x="5362" y="17782"/>
                  <a:pt x="5371" y="17669"/>
                </a:cubicBezTo>
                <a:cubicBezTo>
                  <a:pt x="5380" y="17551"/>
                  <a:pt x="5392" y="17520"/>
                  <a:pt x="5431" y="17509"/>
                </a:cubicBezTo>
                <a:cubicBezTo>
                  <a:pt x="5497" y="17489"/>
                  <a:pt x="5511" y="17376"/>
                  <a:pt x="5459" y="17271"/>
                </a:cubicBezTo>
                <a:cubicBezTo>
                  <a:pt x="5436" y="17225"/>
                  <a:pt x="5417" y="17148"/>
                  <a:pt x="5417" y="17098"/>
                </a:cubicBezTo>
                <a:cubicBezTo>
                  <a:pt x="5416" y="16959"/>
                  <a:pt x="5364" y="16897"/>
                  <a:pt x="5324" y="16988"/>
                </a:cubicBezTo>
                <a:cubicBezTo>
                  <a:pt x="5288" y="17070"/>
                  <a:pt x="5239" y="17087"/>
                  <a:pt x="5224" y="17023"/>
                </a:cubicBezTo>
                <a:cubicBezTo>
                  <a:pt x="5218" y="17001"/>
                  <a:pt x="5222" y="16968"/>
                  <a:pt x="5232" y="16953"/>
                </a:cubicBezTo>
                <a:cubicBezTo>
                  <a:pt x="5259" y="16911"/>
                  <a:pt x="5253" y="16795"/>
                  <a:pt x="5219" y="16700"/>
                </a:cubicBezTo>
                <a:cubicBezTo>
                  <a:pt x="5200" y="16649"/>
                  <a:pt x="5189" y="16546"/>
                  <a:pt x="5189" y="16438"/>
                </a:cubicBezTo>
                <a:cubicBezTo>
                  <a:pt x="5189" y="16284"/>
                  <a:pt x="5182" y="16256"/>
                  <a:pt x="5145" y="16232"/>
                </a:cubicBezTo>
                <a:cubicBezTo>
                  <a:pt x="5107" y="16209"/>
                  <a:pt x="5101" y="16183"/>
                  <a:pt x="5106" y="16055"/>
                </a:cubicBezTo>
                <a:cubicBezTo>
                  <a:pt x="5113" y="15887"/>
                  <a:pt x="5149" y="15738"/>
                  <a:pt x="5186" y="15724"/>
                </a:cubicBezTo>
                <a:cubicBezTo>
                  <a:pt x="5231" y="15708"/>
                  <a:pt x="5304" y="15563"/>
                  <a:pt x="5296" y="15506"/>
                </a:cubicBezTo>
                <a:cubicBezTo>
                  <a:pt x="5291" y="15476"/>
                  <a:pt x="5297" y="15429"/>
                  <a:pt x="5309" y="15404"/>
                </a:cubicBezTo>
                <a:cubicBezTo>
                  <a:pt x="5335" y="15348"/>
                  <a:pt x="5407" y="15460"/>
                  <a:pt x="5407" y="15557"/>
                </a:cubicBezTo>
                <a:cubicBezTo>
                  <a:pt x="5407" y="15594"/>
                  <a:pt x="5424" y="15619"/>
                  <a:pt x="5450" y="15619"/>
                </a:cubicBezTo>
                <a:cubicBezTo>
                  <a:pt x="5476" y="15619"/>
                  <a:pt x="5501" y="15656"/>
                  <a:pt x="5514" y="15714"/>
                </a:cubicBezTo>
                <a:cubicBezTo>
                  <a:pt x="5531" y="15796"/>
                  <a:pt x="5528" y="15822"/>
                  <a:pt x="5495" y="15889"/>
                </a:cubicBezTo>
                <a:cubicBezTo>
                  <a:pt x="5443" y="15994"/>
                  <a:pt x="5410" y="15990"/>
                  <a:pt x="5360" y="15872"/>
                </a:cubicBezTo>
                <a:cubicBezTo>
                  <a:pt x="5327" y="15796"/>
                  <a:pt x="5312" y="15788"/>
                  <a:pt x="5289" y="15824"/>
                </a:cubicBezTo>
                <a:cubicBezTo>
                  <a:pt x="5247" y="15889"/>
                  <a:pt x="5241" y="16008"/>
                  <a:pt x="5277" y="16042"/>
                </a:cubicBezTo>
                <a:cubicBezTo>
                  <a:pt x="5293" y="16058"/>
                  <a:pt x="5322" y="16046"/>
                  <a:pt x="5341" y="16017"/>
                </a:cubicBezTo>
                <a:cubicBezTo>
                  <a:pt x="5379" y="15957"/>
                  <a:pt x="5425" y="16019"/>
                  <a:pt x="5425" y="16130"/>
                </a:cubicBezTo>
                <a:cubicBezTo>
                  <a:pt x="5425" y="16217"/>
                  <a:pt x="5472" y="16251"/>
                  <a:pt x="5503" y="16187"/>
                </a:cubicBezTo>
                <a:cubicBezTo>
                  <a:pt x="5523" y="16144"/>
                  <a:pt x="5535" y="16144"/>
                  <a:pt x="5556" y="16187"/>
                </a:cubicBezTo>
                <a:cubicBezTo>
                  <a:pt x="5570" y="16217"/>
                  <a:pt x="5582" y="16269"/>
                  <a:pt x="5582" y="16302"/>
                </a:cubicBezTo>
                <a:cubicBezTo>
                  <a:pt x="5582" y="16336"/>
                  <a:pt x="5592" y="16404"/>
                  <a:pt x="5604" y="16453"/>
                </a:cubicBezTo>
                <a:cubicBezTo>
                  <a:pt x="5622" y="16527"/>
                  <a:pt x="5619" y="16568"/>
                  <a:pt x="5586" y="16713"/>
                </a:cubicBezTo>
                <a:cubicBezTo>
                  <a:pt x="5538" y="16922"/>
                  <a:pt x="5537" y="16958"/>
                  <a:pt x="5580" y="16986"/>
                </a:cubicBezTo>
                <a:cubicBezTo>
                  <a:pt x="5640" y="17025"/>
                  <a:pt x="5662" y="16955"/>
                  <a:pt x="5639" y="16800"/>
                </a:cubicBezTo>
                <a:cubicBezTo>
                  <a:pt x="5614" y="16632"/>
                  <a:pt x="5632" y="16497"/>
                  <a:pt x="5697" y="16370"/>
                </a:cubicBezTo>
                <a:cubicBezTo>
                  <a:pt x="5748" y="16269"/>
                  <a:pt x="5801" y="16248"/>
                  <a:pt x="5819" y="16322"/>
                </a:cubicBezTo>
                <a:cubicBezTo>
                  <a:pt x="5825" y="16348"/>
                  <a:pt x="5841" y="16359"/>
                  <a:pt x="5853" y="16347"/>
                </a:cubicBezTo>
                <a:cubicBezTo>
                  <a:pt x="5883" y="16318"/>
                  <a:pt x="5932" y="16455"/>
                  <a:pt x="5932" y="16570"/>
                </a:cubicBezTo>
                <a:cubicBezTo>
                  <a:pt x="5932" y="16620"/>
                  <a:pt x="5941" y="16669"/>
                  <a:pt x="5951" y="16678"/>
                </a:cubicBezTo>
                <a:cubicBezTo>
                  <a:pt x="5962" y="16687"/>
                  <a:pt x="5974" y="16801"/>
                  <a:pt x="5978" y="16931"/>
                </a:cubicBezTo>
                <a:cubicBezTo>
                  <a:pt x="5986" y="17184"/>
                  <a:pt x="5956" y="17326"/>
                  <a:pt x="5895" y="17326"/>
                </a:cubicBezTo>
                <a:cubicBezTo>
                  <a:pt x="5852" y="17326"/>
                  <a:pt x="5839" y="17393"/>
                  <a:pt x="5862" y="17501"/>
                </a:cubicBezTo>
                <a:cubicBezTo>
                  <a:pt x="5888" y="17621"/>
                  <a:pt x="5940" y="17594"/>
                  <a:pt x="5947" y="17456"/>
                </a:cubicBezTo>
                <a:cubicBezTo>
                  <a:pt x="5955" y="17319"/>
                  <a:pt x="6015" y="17151"/>
                  <a:pt x="6057" y="17151"/>
                </a:cubicBezTo>
                <a:cubicBezTo>
                  <a:pt x="6075" y="17151"/>
                  <a:pt x="6089" y="17130"/>
                  <a:pt x="6089" y="17103"/>
                </a:cubicBezTo>
                <a:cubicBezTo>
                  <a:pt x="6089" y="17077"/>
                  <a:pt x="6105" y="16998"/>
                  <a:pt x="6125" y="16928"/>
                </a:cubicBezTo>
                <a:cubicBezTo>
                  <a:pt x="6162" y="16801"/>
                  <a:pt x="6233" y="16756"/>
                  <a:pt x="6255" y="16846"/>
                </a:cubicBezTo>
                <a:cubicBezTo>
                  <a:pt x="6261" y="16870"/>
                  <a:pt x="6279" y="16888"/>
                  <a:pt x="6295" y="16888"/>
                </a:cubicBezTo>
                <a:cubicBezTo>
                  <a:pt x="6334" y="16888"/>
                  <a:pt x="6386" y="17016"/>
                  <a:pt x="6376" y="17086"/>
                </a:cubicBezTo>
                <a:cubicBezTo>
                  <a:pt x="6371" y="17118"/>
                  <a:pt x="6379" y="17191"/>
                  <a:pt x="6395" y="17248"/>
                </a:cubicBezTo>
                <a:cubicBezTo>
                  <a:pt x="6420" y="17347"/>
                  <a:pt x="6420" y="17359"/>
                  <a:pt x="6383" y="17446"/>
                </a:cubicBezTo>
                <a:cubicBezTo>
                  <a:pt x="6344" y="17536"/>
                  <a:pt x="6338" y="17544"/>
                  <a:pt x="6299" y="17544"/>
                </a:cubicBezTo>
                <a:cubicBezTo>
                  <a:pt x="6288" y="17544"/>
                  <a:pt x="6282" y="17590"/>
                  <a:pt x="6286" y="17644"/>
                </a:cubicBezTo>
                <a:cubicBezTo>
                  <a:pt x="6293" y="17769"/>
                  <a:pt x="6336" y="17769"/>
                  <a:pt x="6361" y="17646"/>
                </a:cubicBezTo>
                <a:cubicBezTo>
                  <a:pt x="6386" y="17521"/>
                  <a:pt x="6423" y="17414"/>
                  <a:pt x="6441" y="17414"/>
                </a:cubicBezTo>
                <a:cubicBezTo>
                  <a:pt x="6449" y="17414"/>
                  <a:pt x="6475" y="17457"/>
                  <a:pt x="6499" y="17511"/>
                </a:cubicBezTo>
                <a:cubicBezTo>
                  <a:pt x="6554" y="17637"/>
                  <a:pt x="6536" y="17807"/>
                  <a:pt x="6467" y="17807"/>
                </a:cubicBezTo>
                <a:cubicBezTo>
                  <a:pt x="6442" y="17807"/>
                  <a:pt x="6421" y="17828"/>
                  <a:pt x="6420" y="17852"/>
                </a:cubicBezTo>
                <a:cubicBezTo>
                  <a:pt x="6418" y="17876"/>
                  <a:pt x="6417" y="17917"/>
                  <a:pt x="6416" y="17944"/>
                </a:cubicBezTo>
                <a:cubicBezTo>
                  <a:pt x="6413" y="17999"/>
                  <a:pt x="6361" y="18062"/>
                  <a:pt x="6314" y="18067"/>
                </a:cubicBezTo>
                <a:cubicBezTo>
                  <a:pt x="6297" y="18069"/>
                  <a:pt x="6262" y="18023"/>
                  <a:pt x="6234" y="17967"/>
                </a:cubicBezTo>
                <a:cubicBezTo>
                  <a:pt x="6181" y="17856"/>
                  <a:pt x="6147" y="17863"/>
                  <a:pt x="6111" y="17987"/>
                </a:cubicBezTo>
                <a:cubicBezTo>
                  <a:pt x="6099" y="18030"/>
                  <a:pt x="6068" y="18069"/>
                  <a:pt x="6041" y="18077"/>
                </a:cubicBezTo>
                <a:cubicBezTo>
                  <a:pt x="5999" y="18089"/>
                  <a:pt x="5993" y="18112"/>
                  <a:pt x="5990" y="18262"/>
                </a:cubicBezTo>
                <a:cubicBezTo>
                  <a:pt x="5987" y="18478"/>
                  <a:pt x="5951" y="18568"/>
                  <a:pt x="5871" y="18560"/>
                </a:cubicBezTo>
                <a:cubicBezTo>
                  <a:pt x="5793" y="18553"/>
                  <a:pt x="5783" y="18537"/>
                  <a:pt x="5749" y="18367"/>
                </a:cubicBezTo>
                <a:cubicBezTo>
                  <a:pt x="5718" y="18210"/>
                  <a:pt x="5714" y="18086"/>
                  <a:pt x="5739" y="18047"/>
                </a:cubicBezTo>
                <a:cubicBezTo>
                  <a:pt x="5749" y="18032"/>
                  <a:pt x="5757" y="17983"/>
                  <a:pt x="5757" y="17937"/>
                </a:cubicBezTo>
                <a:cubicBezTo>
                  <a:pt x="5757" y="17875"/>
                  <a:pt x="5745" y="17852"/>
                  <a:pt x="5713" y="17852"/>
                </a:cubicBezTo>
                <a:cubicBezTo>
                  <a:pt x="5681" y="17852"/>
                  <a:pt x="5670" y="17875"/>
                  <a:pt x="5670" y="17937"/>
                </a:cubicBezTo>
                <a:cubicBezTo>
                  <a:pt x="5670" y="17983"/>
                  <a:pt x="5677" y="18032"/>
                  <a:pt x="5687" y="18047"/>
                </a:cubicBezTo>
                <a:cubicBezTo>
                  <a:pt x="5713" y="18088"/>
                  <a:pt x="5708" y="18271"/>
                  <a:pt x="5678" y="18332"/>
                </a:cubicBezTo>
                <a:cubicBezTo>
                  <a:pt x="5664" y="18362"/>
                  <a:pt x="5656" y="18402"/>
                  <a:pt x="5661" y="18422"/>
                </a:cubicBezTo>
                <a:cubicBezTo>
                  <a:pt x="5672" y="18468"/>
                  <a:pt x="5602" y="18567"/>
                  <a:pt x="5556" y="18570"/>
                </a:cubicBezTo>
                <a:cubicBezTo>
                  <a:pt x="5519" y="18573"/>
                  <a:pt x="5498" y="18708"/>
                  <a:pt x="5525" y="18775"/>
                </a:cubicBezTo>
                <a:cubicBezTo>
                  <a:pt x="5546" y="18829"/>
                  <a:pt x="5600" y="18778"/>
                  <a:pt x="5600" y="18703"/>
                </a:cubicBezTo>
                <a:cubicBezTo>
                  <a:pt x="5600" y="18670"/>
                  <a:pt x="5617" y="18617"/>
                  <a:pt x="5639" y="18588"/>
                </a:cubicBezTo>
                <a:cubicBezTo>
                  <a:pt x="5716" y="18482"/>
                  <a:pt x="5809" y="18534"/>
                  <a:pt x="5809" y="18683"/>
                </a:cubicBezTo>
                <a:cubicBezTo>
                  <a:pt x="5809" y="18797"/>
                  <a:pt x="5873" y="18798"/>
                  <a:pt x="5897" y="18683"/>
                </a:cubicBezTo>
                <a:cubicBezTo>
                  <a:pt x="5942" y="18471"/>
                  <a:pt x="6117" y="18568"/>
                  <a:pt x="6136" y="18815"/>
                </a:cubicBezTo>
                <a:cubicBezTo>
                  <a:pt x="6152" y="19007"/>
                  <a:pt x="6189" y="19026"/>
                  <a:pt x="6246" y="18868"/>
                </a:cubicBezTo>
                <a:cubicBezTo>
                  <a:pt x="6288" y="18754"/>
                  <a:pt x="6306" y="18734"/>
                  <a:pt x="6367" y="18745"/>
                </a:cubicBezTo>
                <a:cubicBezTo>
                  <a:pt x="6455" y="18762"/>
                  <a:pt x="6562" y="18915"/>
                  <a:pt x="6562" y="19023"/>
                </a:cubicBezTo>
                <a:cubicBezTo>
                  <a:pt x="6562" y="19067"/>
                  <a:pt x="6571" y="19125"/>
                  <a:pt x="6583" y="19153"/>
                </a:cubicBezTo>
                <a:cubicBezTo>
                  <a:pt x="6609" y="19219"/>
                  <a:pt x="6553" y="19388"/>
                  <a:pt x="6517" y="19353"/>
                </a:cubicBezTo>
                <a:cubicBezTo>
                  <a:pt x="6503" y="19340"/>
                  <a:pt x="6487" y="19363"/>
                  <a:pt x="6481" y="19403"/>
                </a:cubicBezTo>
                <a:cubicBezTo>
                  <a:pt x="6474" y="19444"/>
                  <a:pt x="6451" y="19494"/>
                  <a:pt x="6429" y="19516"/>
                </a:cubicBezTo>
                <a:cubicBezTo>
                  <a:pt x="6406" y="19538"/>
                  <a:pt x="6387" y="19590"/>
                  <a:pt x="6387" y="19636"/>
                </a:cubicBezTo>
                <a:cubicBezTo>
                  <a:pt x="6387" y="19731"/>
                  <a:pt x="6343" y="19841"/>
                  <a:pt x="6287" y="19884"/>
                </a:cubicBezTo>
                <a:cubicBezTo>
                  <a:pt x="6264" y="19901"/>
                  <a:pt x="6246" y="19949"/>
                  <a:pt x="6246" y="19997"/>
                </a:cubicBezTo>
                <a:cubicBezTo>
                  <a:pt x="6246" y="20042"/>
                  <a:pt x="6235" y="20098"/>
                  <a:pt x="6219" y="20119"/>
                </a:cubicBezTo>
                <a:cubicBezTo>
                  <a:pt x="6204" y="20141"/>
                  <a:pt x="6194" y="20194"/>
                  <a:pt x="6197" y="20239"/>
                </a:cubicBezTo>
                <a:cubicBezTo>
                  <a:pt x="6206" y="20347"/>
                  <a:pt x="6279" y="20377"/>
                  <a:pt x="6294" y="20279"/>
                </a:cubicBezTo>
                <a:cubicBezTo>
                  <a:pt x="6300" y="20240"/>
                  <a:pt x="6323" y="20188"/>
                  <a:pt x="6346" y="20167"/>
                </a:cubicBezTo>
                <a:cubicBezTo>
                  <a:pt x="6368" y="20145"/>
                  <a:pt x="6387" y="20095"/>
                  <a:pt x="6387" y="20054"/>
                </a:cubicBezTo>
                <a:cubicBezTo>
                  <a:pt x="6387" y="19962"/>
                  <a:pt x="6436" y="19821"/>
                  <a:pt x="6469" y="19821"/>
                </a:cubicBezTo>
                <a:cubicBezTo>
                  <a:pt x="6482" y="19821"/>
                  <a:pt x="6500" y="19770"/>
                  <a:pt x="6510" y="19709"/>
                </a:cubicBezTo>
                <a:cubicBezTo>
                  <a:pt x="6524" y="19614"/>
                  <a:pt x="6531" y="19606"/>
                  <a:pt x="6562" y="19646"/>
                </a:cubicBezTo>
                <a:cubicBezTo>
                  <a:pt x="6581" y="19672"/>
                  <a:pt x="6605" y="19682"/>
                  <a:pt x="6614" y="19669"/>
                </a:cubicBezTo>
                <a:cubicBezTo>
                  <a:pt x="6630" y="19644"/>
                  <a:pt x="6720" y="19886"/>
                  <a:pt x="6720" y="19954"/>
                </a:cubicBezTo>
                <a:cubicBezTo>
                  <a:pt x="6720" y="19975"/>
                  <a:pt x="6736" y="20013"/>
                  <a:pt x="6756" y="20039"/>
                </a:cubicBezTo>
                <a:cubicBezTo>
                  <a:pt x="6801" y="20100"/>
                  <a:pt x="6848" y="20017"/>
                  <a:pt x="6836" y="19899"/>
                </a:cubicBezTo>
                <a:cubicBezTo>
                  <a:pt x="6822" y="19765"/>
                  <a:pt x="6880" y="19725"/>
                  <a:pt x="6945" y="19824"/>
                </a:cubicBezTo>
                <a:cubicBezTo>
                  <a:pt x="6976" y="19871"/>
                  <a:pt x="6996" y="19929"/>
                  <a:pt x="6990" y="19954"/>
                </a:cubicBezTo>
                <a:cubicBezTo>
                  <a:pt x="6984" y="19979"/>
                  <a:pt x="6985" y="20033"/>
                  <a:pt x="6992" y="20074"/>
                </a:cubicBezTo>
                <a:cubicBezTo>
                  <a:pt x="6999" y="20115"/>
                  <a:pt x="7005" y="20187"/>
                  <a:pt x="7006" y="20234"/>
                </a:cubicBezTo>
                <a:cubicBezTo>
                  <a:pt x="7008" y="20343"/>
                  <a:pt x="7069" y="20379"/>
                  <a:pt x="7090" y="20284"/>
                </a:cubicBezTo>
                <a:cubicBezTo>
                  <a:pt x="7108" y="20205"/>
                  <a:pt x="7158" y="20192"/>
                  <a:pt x="7185" y="20259"/>
                </a:cubicBezTo>
                <a:cubicBezTo>
                  <a:pt x="7196" y="20287"/>
                  <a:pt x="7242" y="20293"/>
                  <a:pt x="7304" y="20274"/>
                </a:cubicBezTo>
                <a:cubicBezTo>
                  <a:pt x="7399" y="20247"/>
                  <a:pt x="7404" y="20236"/>
                  <a:pt x="7396" y="20139"/>
                </a:cubicBezTo>
                <a:cubicBezTo>
                  <a:pt x="7387" y="20013"/>
                  <a:pt x="7407" y="19979"/>
                  <a:pt x="7484" y="19987"/>
                </a:cubicBezTo>
                <a:cubicBezTo>
                  <a:pt x="7533" y="19991"/>
                  <a:pt x="7542" y="19976"/>
                  <a:pt x="7542" y="19891"/>
                </a:cubicBezTo>
                <a:cubicBezTo>
                  <a:pt x="7542" y="19837"/>
                  <a:pt x="7535" y="19774"/>
                  <a:pt x="7527" y="19751"/>
                </a:cubicBezTo>
                <a:cubicBezTo>
                  <a:pt x="7495" y="19666"/>
                  <a:pt x="7489" y="19481"/>
                  <a:pt x="7516" y="19426"/>
                </a:cubicBezTo>
                <a:cubicBezTo>
                  <a:pt x="7552" y="19350"/>
                  <a:pt x="7548" y="19263"/>
                  <a:pt x="7506" y="19206"/>
                </a:cubicBezTo>
                <a:cubicBezTo>
                  <a:pt x="7483" y="19175"/>
                  <a:pt x="7473" y="19130"/>
                  <a:pt x="7480" y="19088"/>
                </a:cubicBezTo>
                <a:cubicBezTo>
                  <a:pt x="7485" y="19051"/>
                  <a:pt x="7481" y="18994"/>
                  <a:pt x="7471" y="18963"/>
                </a:cubicBezTo>
                <a:cubicBezTo>
                  <a:pt x="7457" y="18921"/>
                  <a:pt x="7460" y="18877"/>
                  <a:pt x="7483" y="18790"/>
                </a:cubicBezTo>
                <a:lnTo>
                  <a:pt x="7514" y="18670"/>
                </a:lnTo>
                <a:lnTo>
                  <a:pt x="7541" y="18768"/>
                </a:lnTo>
                <a:cubicBezTo>
                  <a:pt x="7555" y="18822"/>
                  <a:pt x="7566" y="18920"/>
                  <a:pt x="7567" y="18983"/>
                </a:cubicBezTo>
                <a:cubicBezTo>
                  <a:pt x="7567" y="19086"/>
                  <a:pt x="7578" y="19100"/>
                  <a:pt x="7665" y="19141"/>
                </a:cubicBezTo>
                <a:cubicBezTo>
                  <a:pt x="7752" y="19182"/>
                  <a:pt x="7763" y="19200"/>
                  <a:pt x="7778" y="19328"/>
                </a:cubicBezTo>
                <a:cubicBezTo>
                  <a:pt x="7790" y="19435"/>
                  <a:pt x="7805" y="19471"/>
                  <a:pt x="7835" y="19471"/>
                </a:cubicBezTo>
                <a:cubicBezTo>
                  <a:pt x="7893" y="19471"/>
                  <a:pt x="7886" y="19316"/>
                  <a:pt x="7826" y="19243"/>
                </a:cubicBezTo>
                <a:cubicBezTo>
                  <a:pt x="7800" y="19212"/>
                  <a:pt x="7775" y="19146"/>
                  <a:pt x="7772" y="19098"/>
                </a:cubicBezTo>
                <a:cubicBezTo>
                  <a:pt x="7768" y="19050"/>
                  <a:pt x="7753" y="18974"/>
                  <a:pt x="7738" y="18930"/>
                </a:cubicBezTo>
                <a:cubicBezTo>
                  <a:pt x="7722" y="18887"/>
                  <a:pt x="7709" y="18800"/>
                  <a:pt x="7709" y="18735"/>
                </a:cubicBezTo>
                <a:cubicBezTo>
                  <a:pt x="7708" y="18646"/>
                  <a:pt x="7698" y="18614"/>
                  <a:pt x="7667" y="18603"/>
                </a:cubicBezTo>
                <a:cubicBezTo>
                  <a:pt x="7630" y="18590"/>
                  <a:pt x="7626" y="18603"/>
                  <a:pt x="7632" y="18730"/>
                </a:cubicBezTo>
                <a:cubicBezTo>
                  <a:pt x="7635" y="18812"/>
                  <a:pt x="7630" y="18878"/>
                  <a:pt x="7618" y="18888"/>
                </a:cubicBezTo>
                <a:cubicBezTo>
                  <a:pt x="7586" y="18914"/>
                  <a:pt x="7553" y="18727"/>
                  <a:pt x="7552" y="18507"/>
                </a:cubicBezTo>
                <a:cubicBezTo>
                  <a:pt x="7550" y="18328"/>
                  <a:pt x="7546" y="18310"/>
                  <a:pt x="7507" y="18310"/>
                </a:cubicBezTo>
                <a:cubicBezTo>
                  <a:pt x="7477" y="18310"/>
                  <a:pt x="7464" y="18334"/>
                  <a:pt x="7464" y="18385"/>
                </a:cubicBezTo>
                <a:cubicBezTo>
                  <a:pt x="7463" y="18511"/>
                  <a:pt x="7428" y="18567"/>
                  <a:pt x="7388" y="18505"/>
                </a:cubicBezTo>
                <a:cubicBezTo>
                  <a:pt x="7343" y="18434"/>
                  <a:pt x="7301" y="18477"/>
                  <a:pt x="7293" y="18603"/>
                </a:cubicBezTo>
                <a:cubicBezTo>
                  <a:pt x="7290" y="18666"/>
                  <a:pt x="7270" y="18718"/>
                  <a:pt x="7239" y="18745"/>
                </a:cubicBezTo>
                <a:cubicBezTo>
                  <a:pt x="7180" y="18798"/>
                  <a:pt x="7137" y="18742"/>
                  <a:pt x="7128" y="18600"/>
                </a:cubicBezTo>
                <a:cubicBezTo>
                  <a:pt x="7121" y="18486"/>
                  <a:pt x="7182" y="18245"/>
                  <a:pt x="7218" y="18245"/>
                </a:cubicBezTo>
                <a:cubicBezTo>
                  <a:pt x="7231" y="18245"/>
                  <a:pt x="7244" y="18206"/>
                  <a:pt x="7247" y="18157"/>
                </a:cubicBezTo>
                <a:cubicBezTo>
                  <a:pt x="7250" y="18108"/>
                  <a:pt x="7258" y="18072"/>
                  <a:pt x="7263" y="18079"/>
                </a:cubicBezTo>
                <a:cubicBezTo>
                  <a:pt x="7284" y="18105"/>
                  <a:pt x="7334" y="17967"/>
                  <a:pt x="7327" y="17899"/>
                </a:cubicBezTo>
                <a:cubicBezTo>
                  <a:pt x="7319" y="17811"/>
                  <a:pt x="7362" y="17589"/>
                  <a:pt x="7386" y="17589"/>
                </a:cubicBezTo>
                <a:cubicBezTo>
                  <a:pt x="7397" y="17589"/>
                  <a:pt x="7409" y="17627"/>
                  <a:pt x="7413" y="17674"/>
                </a:cubicBezTo>
                <a:cubicBezTo>
                  <a:pt x="7418" y="17721"/>
                  <a:pt x="7446" y="17777"/>
                  <a:pt x="7474" y="17802"/>
                </a:cubicBezTo>
                <a:cubicBezTo>
                  <a:pt x="7502" y="17826"/>
                  <a:pt x="7532" y="17891"/>
                  <a:pt x="7541" y="17947"/>
                </a:cubicBezTo>
                <a:cubicBezTo>
                  <a:pt x="7549" y="18002"/>
                  <a:pt x="7581" y="18097"/>
                  <a:pt x="7613" y="18155"/>
                </a:cubicBezTo>
                <a:cubicBezTo>
                  <a:pt x="7659" y="18240"/>
                  <a:pt x="7676" y="18248"/>
                  <a:pt x="7702" y="18207"/>
                </a:cubicBezTo>
                <a:cubicBezTo>
                  <a:pt x="7746" y="18138"/>
                  <a:pt x="7779" y="18145"/>
                  <a:pt x="7806" y="18227"/>
                </a:cubicBezTo>
                <a:cubicBezTo>
                  <a:pt x="7819" y="18268"/>
                  <a:pt x="7845" y="18289"/>
                  <a:pt x="7869" y="18277"/>
                </a:cubicBezTo>
                <a:cubicBezTo>
                  <a:pt x="7891" y="18266"/>
                  <a:pt x="7914" y="18275"/>
                  <a:pt x="7920" y="18297"/>
                </a:cubicBezTo>
                <a:cubicBezTo>
                  <a:pt x="7925" y="18319"/>
                  <a:pt x="7949" y="18356"/>
                  <a:pt x="7972" y="18377"/>
                </a:cubicBezTo>
                <a:cubicBezTo>
                  <a:pt x="7997" y="18401"/>
                  <a:pt x="8018" y="18467"/>
                  <a:pt x="8024" y="18540"/>
                </a:cubicBezTo>
                <a:cubicBezTo>
                  <a:pt x="8030" y="18607"/>
                  <a:pt x="8044" y="18706"/>
                  <a:pt x="8054" y="18760"/>
                </a:cubicBezTo>
                <a:cubicBezTo>
                  <a:pt x="8069" y="18839"/>
                  <a:pt x="8066" y="18874"/>
                  <a:pt x="8041" y="18943"/>
                </a:cubicBezTo>
                <a:cubicBezTo>
                  <a:pt x="8003" y="19048"/>
                  <a:pt x="8017" y="19163"/>
                  <a:pt x="8068" y="19163"/>
                </a:cubicBezTo>
                <a:cubicBezTo>
                  <a:pt x="8102" y="19163"/>
                  <a:pt x="8105" y="19148"/>
                  <a:pt x="8095" y="18993"/>
                </a:cubicBezTo>
                <a:cubicBezTo>
                  <a:pt x="8085" y="18839"/>
                  <a:pt x="8090" y="18809"/>
                  <a:pt x="8139" y="18705"/>
                </a:cubicBezTo>
                <a:cubicBezTo>
                  <a:pt x="8178" y="18624"/>
                  <a:pt x="8200" y="18603"/>
                  <a:pt x="8213" y="18635"/>
                </a:cubicBezTo>
                <a:cubicBezTo>
                  <a:pt x="8261" y="18756"/>
                  <a:pt x="8336" y="18610"/>
                  <a:pt x="8292" y="18480"/>
                </a:cubicBezTo>
                <a:cubicBezTo>
                  <a:pt x="8277" y="18433"/>
                  <a:pt x="8282" y="18412"/>
                  <a:pt x="8316" y="18380"/>
                </a:cubicBezTo>
                <a:cubicBezTo>
                  <a:pt x="8340" y="18357"/>
                  <a:pt x="8364" y="18309"/>
                  <a:pt x="8369" y="18272"/>
                </a:cubicBezTo>
                <a:cubicBezTo>
                  <a:pt x="8377" y="18221"/>
                  <a:pt x="8403" y="18208"/>
                  <a:pt x="8479" y="18217"/>
                </a:cubicBezTo>
                <a:cubicBezTo>
                  <a:pt x="8561" y="18227"/>
                  <a:pt x="8584" y="18251"/>
                  <a:pt x="8611" y="18337"/>
                </a:cubicBezTo>
                <a:cubicBezTo>
                  <a:pt x="8628" y="18395"/>
                  <a:pt x="8645" y="18482"/>
                  <a:pt x="8648" y="18530"/>
                </a:cubicBezTo>
                <a:cubicBezTo>
                  <a:pt x="8654" y="18640"/>
                  <a:pt x="8710" y="18669"/>
                  <a:pt x="8726" y="18570"/>
                </a:cubicBezTo>
                <a:cubicBezTo>
                  <a:pt x="8732" y="18529"/>
                  <a:pt x="8728" y="18460"/>
                  <a:pt x="8718" y="18417"/>
                </a:cubicBezTo>
                <a:cubicBezTo>
                  <a:pt x="8690" y="18305"/>
                  <a:pt x="8732" y="18220"/>
                  <a:pt x="8783" y="18287"/>
                </a:cubicBezTo>
                <a:cubicBezTo>
                  <a:pt x="8824" y="18342"/>
                  <a:pt x="8827" y="18387"/>
                  <a:pt x="8799" y="18502"/>
                </a:cubicBezTo>
                <a:cubicBezTo>
                  <a:pt x="8788" y="18547"/>
                  <a:pt x="8784" y="18616"/>
                  <a:pt x="8790" y="18655"/>
                </a:cubicBezTo>
                <a:cubicBezTo>
                  <a:pt x="8803" y="18745"/>
                  <a:pt x="8864" y="18748"/>
                  <a:pt x="8878" y="18660"/>
                </a:cubicBezTo>
                <a:cubicBezTo>
                  <a:pt x="8891" y="18573"/>
                  <a:pt x="8941" y="18580"/>
                  <a:pt x="8991" y="18675"/>
                </a:cubicBezTo>
                <a:cubicBezTo>
                  <a:pt x="9024" y="18739"/>
                  <a:pt x="9029" y="18785"/>
                  <a:pt x="9025" y="18945"/>
                </a:cubicBezTo>
                <a:cubicBezTo>
                  <a:pt x="9020" y="19110"/>
                  <a:pt x="9012" y="19154"/>
                  <a:pt x="8964" y="19228"/>
                </a:cubicBezTo>
                <a:cubicBezTo>
                  <a:pt x="8900" y="19327"/>
                  <a:pt x="8896" y="19440"/>
                  <a:pt x="8955" y="19461"/>
                </a:cubicBezTo>
                <a:cubicBezTo>
                  <a:pt x="8987" y="19472"/>
                  <a:pt x="8994" y="19454"/>
                  <a:pt x="8994" y="19363"/>
                </a:cubicBezTo>
                <a:cubicBezTo>
                  <a:pt x="8994" y="19277"/>
                  <a:pt x="9009" y="19235"/>
                  <a:pt x="9060" y="19176"/>
                </a:cubicBezTo>
                <a:cubicBezTo>
                  <a:pt x="9121" y="19104"/>
                  <a:pt x="9125" y="19085"/>
                  <a:pt x="9125" y="18905"/>
                </a:cubicBezTo>
                <a:cubicBezTo>
                  <a:pt x="9125" y="18738"/>
                  <a:pt x="9132" y="18701"/>
                  <a:pt x="9178" y="18633"/>
                </a:cubicBezTo>
                <a:cubicBezTo>
                  <a:pt x="9207" y="18589"/>
                  <a:pt x="9244" y="18535"/>
                  <a:pt x="9260" y="18510"/>
                </a:cubicBezTo>
                <a:cubicBezTo>
                  <a:pt x="9280" y="18480"/>
                  <a:pt x="9293" y="18478"/>
                  <a:pt x="9300" y="18507"/>
                </a:cubicBezTo>
                <a:cubicBezTo>
                  <a:pt x="9317" y="18576"/>
                  <a:pt x="9374" y="18560"/>
                  <a:pt x="9386" y="18482"/>
                </a:cubicBezTo>
                <a:cubicBezTo>
                  <a:pt x="9410" y="18330"/>
                  <a:pt x="9344" y="18278"/>
                  <a:pt x="9288" y="18405"/>
                </a:cubicBezTo>
                <a:cubicBezTo>
                  <a:pt x="9262" y="18463"/>
                  <a:pt x="9248" y="18469"/>
                  <a:pt x="9217" y="18430"/>
                </a:cubicBezTo>
                <a:cubicBezTo>
                  <a:pt x="9196" y="18403"/>
                  <a:pt x="9162" y="18375"/>
                  <a:pt x="9143" y="18367"/>
                </a:cubicBezTo>
                <a:cubicBezTo>
                  <a:pt x="9124" y="18360"/>
                  <a:pt x="9107" y="18325"/>
                  <a:pt x="9106" y="18290"/>
                </a:cubicBezTo>
                <a:cubicBezTo>
                  <a:pt x="9102" y="18135"/>
                  <a:pt x="9097" y="18114"/>
                  <a:pt x="9065" y="18114"/>
                </a:cubicBezTo>
                <a:cubicBezTo>
                  <a:pt x="9027" y="18114"/>
                  <a:pt x="8977" y="17960"/>
                  <a:pt x="8977" y="17847"/>
                </a:cubicBezTo>
                <a:cubicBezTo>
                  <a:pt x="8977" y="17807"/>
                  <a:pt x="8957" y="17741"/>
                  <a:pt x="8933" y="17701"/>
                </a:cubicBezTo>
                <a:cubicBezTo>
                  <a:pt x="8909" y="17662"/>
                  <a:pt x="8889" y="17611"/>
                  <a:pt x="8889" y="17586"/>
                </a:cubicBezTo>
                <a:cubicBezTo>
                  <a:pt x="8889" y="17562"/>
                  <a:pt x="8909" y="17491"/>
                  <a:pt x="8933" y="17431"/>
                </a:cubicBezTo>
                <a:cubicBezTo>
                  <a:pt x="8957" y="17371"/>
                  <a:pt x="8977" y="17293"/>
                  <a:pt x="8977" y="17258"/>
                </a:cubicBezTo>
                <a:cubicBezTo>
                  <a:pt x="8977" y="17196"/>
                  <a:pt x="8968" y="17185"/>
                  <a:pt x="8899" y="17176"/>
                </a:cubicBezTo>
                <a:cubicBezTo>
                  <a:pt x="8852" y="17170"/>
                  <a:pt x="8847" y="17065"/>
                  <a:pt x="8888" y="16933"/>
                </a:cubicBezTo>
                <a:cubicBezTo>
                  <a:pt x="8918" y="16835"/>
                  <a:pt x="8925" y="16832"/>
                  <a:pt x="8965" y="16886"/>
                </a:cubicBezTo>
                <a:cubicBezTo>
                  <a:pt x="8989" y="16918"/>
                  <a:pt x="9022" y="16933"/>
                  <a:pt x="9037" y="16918"/>
                </a:cubicBezTo>
                <a:cubicBezTo>
                  <a:pt x="9068" y="16888"/>
                  <a:pt x="9074" y="16733"/>
                  <a:pt x="9046" y="16690"/>
                </a:cubicBezTo>
                <a:cubicBezTo>
                  <a:pt x="9010" y="16635"/>
                  <a:pt x="9079" y="16312"/>
                  <a:pt x="9124" y="16325"/>
                </a:cubicBezTo>
                <a:cubicBezTo>
                  <a:pt x="9170" y="16338"/>
                  <a:pt x="9187" y="16314"/>
                  <a:pt x="9187" y="16235"/>
                </a:cubicBezTo>
                <a:cubicBezTo>
                  <a:pt x="9187" y="16118"/>
                  <a:pt x="9162" y="16090"/>
                  <a:pt x="9110" y="16150"/>
                </a:cubicBezTo>
                <a:cubicBezTo>
                  <a:pt x="9052" y="16215"/>
                  <a:pt x="9012" y="16140"/>
                  <a:pt x="9012" y="15965"/>
                </a:cubicBezTo>
                <a:cubicBezTo>
                  <a:pt x="9012" y="15866"/>
                  <a:pt x="9004" y="15839"/>
                  <a:pt x="8975" y="15839"/>
                </a:cubicBezTo>
                <a:cubicBezTo>
                  <a:pt x="8954" y="15839"/>
                  <a:pt x="8934" y="15803"/>
                  <a:pt x="8930" y="15759"/>
                </a:cubicBezTo>
                <a:cubicBezTo>
                  <a:pt x="8925" y="15716"/>
                  <a:pt x="8905" y="15662"/>
                  <a:pt x="8884" y="15639"/>
                </a:cubicBezTo>
                <a:cubicBezTo>
                  <a:pt x="8854" y="15607"/>
                  <a:pt x="8846" y="15567"/>
                  <a:pt x="8851" y="15466"/>
                </a:cubicBezTo>
                <a:cubicBezTo>
                  <a:pt x="8858" y="15309"/>
                  <a:pt x="8897" y="15192"/>
                  <a:pt x="8948" y="15174"/>
                </a:cubicBezTo>
                <a:cubicBezTo>
                  <a:pt x="8987" y="15160"/>
                  <a:pt x="9014" y="14963"/>
                  <a:pt x="8977" y="14963"/>
                </a:cubicBezTo>
                <a:cubicBezTo>
                  <a:pt x="8966" y="14963"/>
                  <a:pt x="8951" y="14913"/>
                  <a:pt x="8942" y="14853"/>
                </a:cubicBezTo>
                <a:cubicBezTo>
                  <a:pt x="8920" y="14712"/>
                  <a:pt x="8854" y="14701"/>
                  <a:pt x="8854" y="14838"/>
                </a:cubicBezTo>
                <a:cubicBezTo>
                  <a:pt x="8854" y="14890"/>
                  <a:pt x="8864" y="14965"/>
                  <a:pt x="8878" y="15003"/>
                </a:cubicBezTo>
                <a:cubicBezTo>
                  <a:pt x="8913" y="15103"/>
                  <a:pt x="8884" y="15260"/>
                  <a:pt x="8824" y="15296"/>
                </a:cubicBezTo>
                <a:cubicBezTo>
                  <a:pt x="8739" y="15348"/>
                  <a:pt x="8722" y="15509"/>
                  <a:pt x="8793" y="15577"/>
                </a:cubicBezTo>
                <a:cubicBezTo>
                  <a:pt x="8844" y="15625"/>
                  <a:pt x="8846" y="15654"/>
                  <a:pt x="8810" y="15784"/>
                </a:cubicBezTo>
                <a:cubicBezTo>
                  <a:pt x="8789" y="15858"/>
                  <a:pt x="8772" y="15873"/>
                  <a:pt x="8734" y="15854"/>
                </a:cubicBezTo>
                <a:cubicBezTo>
                  <a:pt x="8697" y="15836"/>
                  <a:pt x="8682" y="15850"/>
                  <a:pt x="8674" y="15904"/>
                </a:cubicBezTo>
                <a:cubicBezTo>
                  <a:pt x="8667" y="15945"/>
                  <a:pt x="8666" y="15994"/>
                  <a:pt x="8671" y="16015"/>
                </a:cubicBezTo>
                <a:cubicBezTo>
                  <a:pt x="8682" y="16063"/>
                  <a:pt x="8610" y="16187"/>
                  <a:pt x="8571" y="16187"/>
                </a:cubicBezTo>
                <a:cubicBezTo>
                  <a:pt x="8554" y="16187"/>
                  <a:pt x="8532" y="16227"/>
                  <a:pt x="8521" y="16275"/>
                </a:cubicBezTo>
                <a:cubicBezTo>
                  <a:pt x="8511" y="16323"/>
                  <a:pt x="8491" y="16362"/>
                  <a:pt x="8476" y="16362"/>
                </a:cubicBezTo>
                <a:cubicBezTo>
                  <a:pt x="8462" y="16362"/>
                  <a:pt x="8437" y="16387"/>
                  <a:pt x="8419" y="16415"/>
                </a:cubicBezTo>
                <a:cubicBezTo>
                  <a:pt x="8380" y="16477"/>
                  <a:pt x="8329" y="16436"/>
                  <a:pt x="8329" y="16342"/>
                </a:cubicBezTo>
                <a:cubicBezTo>
                  <a:pt x="8329" y="16305"/>
                  <a:pt x="8349" y="16255"/>
                  <a:pt x="8373" y="16232"/>
                </a:cubicBezTo>
                <a:cubicBezTo>
                  <a:pt x="8426" y="16182"/>
                  <a:pt x="8429" y="16076"/>
                  <a:pt x="8381" y="16012"/>
                </a:cubicBezTo>
                <a:cubicBezTo>
                  <a:pt x="8326" y="15938"/>
                  <a:pt x="8339" y="15858"/>
                  <a:pt x="8434" y="15684"/>
                </a:cubicBezTo>
                <a:cubicBezTo>
                  <a:pt x="8529" y="15511"/>
                  <a:pt x="8538" y="15409"/>
                  <a:pt x="8468" y="15269"/>
                </a:cubicBezTo>
                <a:cubicBezTo>
                  <a:pt x="8451" y="15233"/>
                  <a:pt x="8427" y="15148"/>
                  <a:pt x="8417" y="15081"/>
                </a:cubicBezTo>
                <a:cubicBezTo>
                  <a:pt x="8401" y="14973"/>
                  <a:pt x="8404" y="14956"/>
                  <a:pt x="8441" y="14921"/>
                </a:cubicBezTo>
                <a:cubicBezTo>
                  <a:pt x="8504" y="14861"/>
                  <a:pt x="8516" y="14781"/>
                  <a:pt x="8472" y="14708"/>
                </a:cubicBezTo>
                <a:cubicBezTo>
                  <a:pt x="8452" y="14673"/>
                  <a:pt x="8434" y="14626"/>
                  <a:pt x="8434" y="14600"/>
                </a:cubicBezTo>
                <a:cubicBezTo>
                  <a:pt x="8434" y="14575"/>
                  <a:pt x="8417" y="14506"/>
                  <a:pt x="8395" y="14448"/>
                </a:cubicBezTo>
                <a:lnTo>
                  <a:pt x="8355" y="14343"/>
                </a:lnTo>
                <a:lnTo>
                  <a:pt x="8397" y="14260"/>
                </a:lnTo>
                <a:cubicBezTo>
                  <a:pt x="8422" y="14211"/>
                  <a:pt x="8465" y="14175"/>
                  <a:pt x="8504" y="14175"/>
                </a:cubicBezTo>
                <a:cubicBezTo>
                  <a:pt x="8556" y="14175"/>
                  <a:pt x="8572" y="14155"/>
                  <a:pt x="8580" y="14087"/>
                </a:cubicBezTo>
                <a:cubicBezTo>
                  <a:pt x="8590" y="13991"/>
                  <a:pt x="8635" y="13972"/>
                  <a:pt x="8656" y="14055"/>
                </a:cubicBezTo>
                <a:cubicBezTo>
                  <a:pt x="8663" y="14084"/>
                  <a:pt x="8667" y="14171"/>
                  <a:pt x="8665" y="14250"/>
                </a:cubicBezTo>
                <a:cubicBezTo>
                  <a:pt x="8662" y="14364"/>
                  <a:pt x="8667" y="14395"/>
                  <a:pt x="8693" y="14395"/>
                </a:cubicBezTo>
                <a:cubicBezTo>
                  <a:pt x="8710" y="14395"/>
                  <a:pt x="8734" y="14372"/>
                  <a:pt x="8746" y="14343"/>
                </a:cubicBezTo>
                <a:cubicBezTo>
                  <a:pt x="8772" y="14277"/>
                  <a:pt x="8773" y="14104"/>
                  <a:pt x="8748" y="14065"/>
                </a:cubicBezTo>
                <a:cubicBezTo>
                  <a:pt x="8719" y="14021"/>
                  <a:pt x="8747" y="13688"/>
                  <a:pt x="8789" y="13574"/>
                </a:cubicBezTo>
                <a:cubicBezTo>
                  <a:pt x="8809" y="13520"/>
                  <a:pt x="8843" y="13474"/>
                  <a:pt x="8865" y="13474"/>
                </a:cubicBezTo>
                <a:cubicBezTo>
                  <a:pt x="8887" y="13474"/>
                  <a:pt x="8909" y="13455"/>
                  <a:pt x="8916" y="13429"/>
                </a:cubicBezTo>
                <a:cubicBezTo>
                  <a:pt x="8933" y="13360"/>
                  <a:pt x="8994" y="13514"/>
                  <a:pt x="8994" y="13627"/>
                </a:cubicBezTo>
                <a:cubicBezTo>
                  <a:pt x="8994" y="13678"/>
                  <a:pt x="9004" y="13744"/>
                  <a:pt x="9015" y="13772"/>
                </a:cubicBezTo>
                <a:cubicBezTo>
                  <a:pt x="9031" y="13811"/>
                  <a:pt x="9031" y="13850"/>
                  <a:pt x="9015" y="13937"/>
                </a:cubicBezTo>
                <a:cubicBezTo>
                  <a:pt x="8991" y="14071"/>
                  <a:pt x="9001" y="14132"/>
                  <a:pt x="9048" y="14132"/>
                </a:cubicBezTo>
                <a:cubicBezTo>
                  <a:pt x="9086" y="14132"/>
                  <a:pt x="9094" y="14005"/>
                  <a:pt x="9061" y="13922"/>
                </a:cubicBezTo>
                <a:cubicBezTo>
                  <a:pt x="9031" y="13848"/>
                  <a:pt x="9094" y="13681"/>
                  <a:pt x="9141" y="13712"/>
                </a:cubicBezTo>
                <a:cubicBezTo>
                  <a:pt x="9192" y="13746"/>
                  <a:pt x="9225" y="13661"/>
                  <a:pt x="9202" y="13554"/>
                </a:cubicBezTo>
                <a:cubicBezTo>
                  <a:pt x="9186" y="13477"/>
                  <a:pt x="9180" y="13477"/>
                  <a:pt x="9146" y="13532"/>
                </a:cubicBezTo>
                <a:cubicBezTo>
                  <a:pt x="9115" y="13583"/>
                  <a:pt x="9098" y="13583"/>
                  <a:pt x="9054" y="13537"/>
                </a:cubicBezTo>
                <a:cubicBezTo>
                  <a:pt x="8977" y="13457"/>
                  <a:pt x="8952" y="13371"/>
                  <a:pt x="8986" y="13301"/>
                </a:cubicBezTo>
                <a:cubicBezTo>
                  <a:pt x="9015" y="13241"/>
                  <a:pt x="9019" y="13120"/>
                  <a:pt x="8996" y="13056"/>
                </a:cubicBezTo>
                <a:cubicBezTo>
                  <a:pt x="8988" y="13033"/>
                  <a:pt x="8976" y="12966"/>
                  <a:pt x="8971" y="12906"/>
                </a:cubicBezTo>
                <a:cubicBezTo>
                  <a:pt x="8958" y="12765"/>
                  <a:pt x="9029" y="12537"/>
                  <a:pt x="9086" y="12536"/>
                </a:cubicBezTo>
                <a:cubicBezTo>
                  <a:pt x="9114" y="12535"/>
                  <a:pt x="9127" y="12504"/>
                  <a:pt x="9131" y="12435"/>
                </a:cubicBezTo>
                <a:cubicBezTo>
                  <a:pt x="9135" y="12356"/>
                  <a:pt x="9128" y="12338"/>
                  <a:pt x="9094" y="12338"/>
                </a:cubicBezTo>
                <a:cubicBezTo>
                  <a:pt x="9065" y="12338"/>
                  <a:pt x="9047" y="12368"/>
                  <a:pt x="9041" y="12428"/>
                </a:cubicBezTo>
                <a:cubicBezTo>
                  <a:pt x="9027" y="12560"/>
                  <a:pt x="8905" y="12533"/>
                  <a:pt x="8881" y="12393"/>
                </a:cubicBezTo>
                <a:cubicBezTo>
                  <a:pt x="8846" y="12195"/>
                  <a:pt x="8774" y="12225"/>
                  <a:pt x="8791" y="12430"/>
                </a:cubicBezTo>
                <a:cubicBezTo>
                  <a:pt x="8798" y="12524"/>
                  <a:pt x="8793" y="12566"/>
                  <a:pt x="8769" y="12598"/>
                </a:cubicBezTo>
                <a:cubicBezTo>
                  <a:pt x="8751" y="12622"/>
                  <a:pt x="8731" y="12627"/>
                  <a:pt x="8725" y="12611"/>
                </a:cubicBezTo>
                <a:cubicBezTo>
                  <a:pt x="8718" y="12595"/>
                  <a:pt x="8692" y="12582"/>
                  <a:pt x="8667" y="12581"/>
                </a:cubicBezTo>
                <a:cubicBezTo>
                  <a:pt x="8633" y="12579"/>
                  <a:pt x="8608" y="12536"/>
                  <a:pt x="8580" y="12430"/>
                </a:cubicBezTo>
                <a:cubicBezTo>
                  <a:pt x="8531" y="12249"/>
                  <a:pt x="8529" y="12138"/>
                  <a:pt x="8574" y="12078"/>
                </a:cubicBezTo>
                <a:cubicBezTo>
                  <a:pt x="8601" y="12041"/>
                  <a:pt x="8612" y="12049"/>
                  <a:pt x="8633" y="12123"/>
                </a:cubicBezTo>
                <a:cubicBezTo>
                  <a:pt x="8667" y="12246"/>
                  <a:pt x="8723" y="12217"/>
                  <a:pt x="8723" y="12075"/>
                </a:cubicBezTo>
                <a:cubicBezTo>
                  <a:pt x="8723" y="11984"/>
                  <a:pt x="8714" y="11964"/>
                  <a:pt x="8671" y="11960"/>
                </a:cubicBezTo>
                <a:cubicBezTo>
                  <a:pt x="8642" y="11957"/>
                  <a:pt x="8611" y="11953"/>
                  <a:pt x="8603" y="11950"/>
                </a:cubicBezTo>
                <a:cubicBezTo>
                  <a:pt x="8575" y="11939"/>
                  <a:pt x="8629" y="11819"/>
                  <a:pt x="8668" y="11805"/>
                </a:cubicBezTo>
                <a:cubicBezTo>
                  <a:pt x="8720" y="11786"/>
                  <a:pt x="8720" y="11621"/>
                  <a:pt x="8667" y="11602"/>
                </a:cubicBezTo>
                <a:cubicBezTo>
                  <a:pt x="8637" y="11592"/>
                  <a:pt x="8627" y="11609"/>
                  <a:pt x="8627" y="11672"/>
                </a:cubicBezTo>
                <a:cubicBezTo>
                  <a:pt x="8627" y="11802"/>
                  <a:pt x="8588" y="11862"/>
                  <a:pt x="8520" y="11830"/>
                </a:cubicBezTo>
                <a:cubicBezTo>
                  <a:pt x="8445" y="11794"/>
                  <a:pt x="8423" y="11750"/>
                  <a:pt x="8387" y="11562"/>
                </a:cubicBezTo>
                <a:cubicBezTo>
                  <a:pt x="8365" y="11442"/>
                  <a:pt x="8363" y="11391"/>
                  <a:pt x="8379" y="11327"/>
                </a:cubicBezTo>
                <a:cubicBezTo>
                  <a:pt x="8425" y="11144"/>
                  <a:pt x="8380" y="10944"/>
                  <a:pt x="8321" y="11066"/>
                </a:cubicBezTo>
                <a:cubicBezTo>
                  <a:pt x="8302" y="11106"/>
                  <a:pt x="8289" y="11105"/>
                  <a:pt x="8260" y="11061"/>
                </a:cubicBezTo>
                <a:cubicBezTo>
                  <a:pt x="8227" y="11011"/>
                  <a:pt x="8219" y="11014"/>
                  <a:pt x="8192" y="11104"/>
                </a:cubicBezTo>
                <a:cubicBezTo>
                  <a:pt x="8164" y="11198"/>
                  <a:pt x="8159" y="11202"/>
                  <a:pt x="8136" y="11134"/>
                </a:cubicBezTo>
                <a:cubicBezTo>
                  <a:pt x="8123" y="11093"/>
                  <a:pt x="8113" y="10981"/>
                  <a:pt x="8114" y="10886"/>
                </a:cubicBezTo>
                <a:cubicBezTo>
                  <a:pt x="8116" y="10748"/>
                  <a:pt x="8108" y="10705"/>
                  <a:pt x="8078" y="10671"/>
                </a:cubicBezTo>
                <a:cubicBezTo>
                  <a:pt x="7995" y="10576"/>
                  <a:pt x="7955" y="10502"/>
                  <a:pt x="7934" y="10406"/>
                </a:cubicBezTo>
                <a:cubicBezTo>
                  <a:pt x="7908" y="10283"/>
                  <a:pt x="7917" y="10238"/>
                  <a:pt x="7968" y="10238"/>
                </a:cubicBezTo>
                <a:cubicBezTo>
                  <a:pt x="7989" y="10238"/>
                  <a:pt x="8024" y="10206"/>
                  <a:pt x="8046" y="10168"/>
                </a:cubicBezTo>
                <a:cubicBezTo>
                  <a:pt x="8083" y="10104"/>
                  <a:pt x="8089" y="10103"/>
                  <a:pt x="8118" y="10168"/>
                </a:cubicBezTo>
                <a:cubicBezTo>
                  <a:pt x="8135" y="10207"/>
                  <a:pt x="8172" y="10236"/>
                  <a:pt x="8200" y="10230"/>
                </a:cubicBezTo>
                <a:cubicBezTo>
                  <a:pt x="8273" y="10217"/>
                  <a:pt x="8294" y="10265"/>
                  <a:pt x="8294" y="10441"/>
                </a:cubicBezTo>
                <a:cubicBezTo>
                  <a:pt x="8294" y="10585"/>
                  <a:pt x="8297" y="10594"/>
                  <a:pt x="8346" y="10581"/>
                </a:cubicBezTo>
                <a:cubicBezTo>
                  <a:pt x="8382" y="10571"/>
                  <a:pt x="8411" y="10598"/>
                  <a:pt x="8438" y="10666"/>
                </a:cubicBezTo>
                <a:cubicBezTo>
                  <a:pt x="8460" y="10720"/>
                  <a:pt x="8498" y="10801"/>
                  <a:pt x="8521" y="10846"/>
                </a:cubicBezTo>
                <a:cubicBezTo>
                  <a:pt x="8546" y="10892"/>
                  <a:pt x="8564" y="10974"/>
                  <a:pt x="8565" y="11031"/>
                </a:cubicBezTo>
                <a:cubicBezTo>
                  <a:pt x="8565" y="11105"/>
                  <a:pt x="8576" y="11134"/>
                  <a:pt x="8601" y="11134"/>
                </a:cubicBezTo>
                <a:cubicBezTo>
                  <a:pt x="8651" y="11134"/>
                  <a:pt x="8656" y="10972"/>
                  <a:pt x="8608" y="10916"/>
                </a:cubicBezTo>
                <a:cubicBezTo>
                  <a:pt x="8549" y="10850"/>
                  <a:pt x="8526" y="10738"/>
                  <a:pt x="8552" y="10633"/>
                </a:cubicBezTo>
                <a:cubicBezTo>
                  <a:pt x="8585" y="10501"/>
                  <a:pt x="8580" y="10368"/>
                  <a:pt x="8541" y="10368"/>
                </a:cubicBezTo>
                <a:cubicBezTo>
                  <a:pt x="8498" y="10368"/>
                  <a:pt x="8474" y="10289"/>
                  <a:pt x="8466" y="10128"/>
                </a:cubicBezTo>
                <a:cubicBezTo>
                  <a:pt x="8462" y="10039"/>
                  <a:pt x="8450" y="9994"/>
                  <a:pt x="8426" y="9983"/>
                </a:cubicBezTo>
                <a:cubicBezTo>
                  <a:pt x="8407" y="9974"/>
                  <a:pt x="8367" y="9917"/>
                  <a:pt x="8337" y="9860"/>
                </a:cubicBezTo>
                <a:cubicBezTo>
                  <a:pt x="8307" y="9803"/>
                  <a:pt x="8274" y="9755"/>
                  <a:pt x="8263" y="9755"/>
                </a:cubicBezTo>
                <a:cubicBezTo>
                  <a:pt x="8237" y="9755"/>
                  <a:pt x="8189" y="9577"/>
                  <a:pt x="8201" y="9527"/>
                </a:cubicBezTo>
                <a:cubicBezTo>
                  <a:pt x="8207" y="9505"/>
                  <a:pt x="8220" y="9498"/>
                  <a:pt x="8232" y="9510"/>
                </a:cubicBezTo>
                <a:cubicBezTo>
                  <a:pt x="8264" y="9540"/>
                  <a:pt x="8303" y="9464"/>
                  <a:pt x="8303" y="9374"/>
                </a:cubicBezTo>
                <a:cubicBezTo>
                  <a:pt x="8303" y="9332"/>
                  <a:pt x="8325" y="9272"/>
                  <a:pt x="8352" y="9239"/>
                </a:cubicBezTo>
                <a:cubicBezTo>
                  <a:pt x="8410" y="9170"/>
                  <a:pt x="8412" y="9000"/>
                  <a:pt x="8355" y="8974"/>
                </a:cubicBezTo>
                <a:cubicBezTo>
                  <a:pt x="8303" y="8950"/>
                  <a:pt x="8277" y="8882"/>
                  <a:pt x="8277" y="8766"/>
                </a:cubicBezTo>
                <a:cubicBezTo>
                  <a:pt x="8277" y="8686"/>
                  <a:pt x="8267" y="8661"/>
                  <a:pt x="8235" y="8661"/>
                </a:cubicBezTo>
                <a:cubicBezTo>
                  <a:pt x="8212" y="8661"/>
                  <a:pt x="8184" y="8691"/>
                  <a:pt x="8172" y="8726"/>
                </a:cubicBezTo>
                <a:cubicBezTo>
                  <a:pt x="8154" y="8782"/>
                  <a:pt x="8144" y="8782"/>
                  <a:pt x="8103" y="8729"/>
                </a:cubicBezTo>
                <a:cubicBezTo>
                  <a:pt x="8045" y="8654"/>
                  <a:pt x="8009" y="8701"/>
                  <a:pt x="8016" y="8841"/>
                </a:cubicBezTo>
                <a:cubicBezTo>
                  <a:pt x="8023" y="8972"/>
                  <a:pt x="7947" y="9186"/>
                  <a:pt x="7900" y="9169"/>
                </a:cubicBezTo>
                <a:cubicBezTo>
                  <a:pt x="7872" y="9159"/>
                  <a:pt x="7864" y="9116"/>
                  <a:pt x="7860" y="8931"/>
                </a:cubicBezTo>
                <a:cubicBezTo>
                  <a:pt x="7856" y="8751"/>
                  <a:pt x="7849" y="8706"/>
                  <a:pt x="7825" y="8706"/>
                </a:cubicBezTo>
                <a:cubicBezTo>
                  <a:pt x="7808" y="8706"/>
                  <a:pt x="7785" y="8727"/>
                  <a:pt x="7774" y="8754"/>
                </a:cubicBezTo>
                <a:cubicBezTo>
                  <a:pt x="7745" y="8825"/>
                  <a:pt x="7722" y="8771"/>
                  <a:pt x="7710" y="8604"/>
                </a:cubicBezTo>
                <a:cubicBezTo>
                  <a:pt x="7695" y="8406"/>
                  <a:pt x="7709" y="8332"/>
                  <a:pt x="7781" y="8226"/>
                </a:cubicBezTo>
                <a:cubicBezTo>
                  <a:pt x="7854" y="8118"/>
                  <a:pt x="7871" y="8115"/>
                  <a:pt x="7911" y="8206"/>
                </a:cubicBezTo>
                <a:cubicBezTo>
                  <a:pt x="7928" y="8244"/>
                  <a:pt x="7951" y="8264"/>
                  <a:pt x="7961" y="8248"/>
                </a:cubicBezTo>
                <a:cubicBezTo>
                  <a:pt x="8011" y="8171"/>
                  <a:pt x="7951" y="7918"/>
                  <a:pt x="7883" y="7918"/>
                </a:cubicBezTo>
                <a:cubicBezTo>
                  <a:pt x="7828" y="7918"/>
                  <a:pt x="7820" y="7877"/>
                  <a:pt x="7851" y="7758"/>
                </a:cubicBezTo>
                <a:cubicBezTo>
                  <a:pt x="7866" y="7699"/>
                  <a:pt x="7874" y="7642"/>
                  <a:pt x="7868" y="7627"/>
                </a:cubicBezTo>
                <a:cubicBezTo>
                  <a:pt x="7848" y="7579"/>
                  <a:pt x="7892" y="7437"/>
                  <a:pt x="7927" y="7437"/>
                </a:cubicBezTo>
                <a:cubicBezTo>
                  <a:pt x="7952" y="7437"/>
                  <a:pt x="7962" y="7407"/>
                  <a:pt x="7962" y="7327"/>
                </a:cubicBezTo>
                <a:cubicBezTo>
                  <a:pt x="7962" y="7240"/>
                  <a:pt x="7953" y="7217"/>
                  <a:pt x="7918" y="7217"/>
                </a:cubicBezTo>
                <a:cubicBezTo>
                  <a:pt x="7882" y="7217"/>
                  <a:pt x="7874" y="7241"/>
                  <a:pt x="7874" y="7342"/>
                </a:cubicBezTo>
                <a:cubicBezTo>
                  <a:pt x="7874" y="7478"/>
                  <a:pt x="7846" y="7567"/>
                  <a:pt x="7805" y="7567"/>
                </a:cubicBezTo>
                <a:cubicBezTo>
                  <a:pt x="7790" y="7567"/>
                  <a:pt x="7768" y="7607"/>
                  <a:pt x="7757" y="7652"/>
                </a:cubicBezTo>
                <a:cubicBezTo>
                  <a:pt x="7740" y="7718"/>
                  <a:pt x="7720" y="7730"/>
                  <a:pt x="7655" y="7720"/>
                </a:cubicBezTo>
                <a:cubicBezTo>
                  <a:pt x="7582" y="7709"/>
                  <a:pt x="7570" y="7692"/>
                  <a:pt x="7546" y="7567"/>
                </a:cubicBezTo>
                <a:cubicBezTo>
                  <a:pt x="7524" y="7458"/>
                  <a:pt x="7522" y="7413"/>
                  <a:pt x="7539" y="7357"/>
                </a:cubicBezTo>
                <a:cubicBezTo>
                  <a:pt x="7550" y="7318"/>
                  <a:pt x="7567" y="7242"/>
                  <a:pt x="7576" y="7189"/>
                </a:cubicBezTo>
                <a:cubicBezTo>
                  <a:pt x="7593" y="7092"/>
                  <a:pt x="7652" y="7019"/>
                  <a:pt x="7680" y="7062"/>
                </a:cubicBezTo>
                <a:cubicBezTo>
                  <a:pt x="7688" y="7075"/>
                  <a:pt x="7716" y="7045"/>
                  <a:pt x="7741" y="6997"/>
                </a:cubicBezTo>
                <a:cubicBezTo>
                  <a:pt x="7793" y="6895"/>
                  <a:pt x="7785" y="6794"/>
                  <a:pt x="7723" y="6734"/>
                </a:cubicBezTo>
                <a:cubicBezTo>
                  <a:pt x="7700" y="6712"/>
                  <a:pt x="7677" y="6659"/>
                  <a:pt x="7672" y="6616"/>
                </a:cubicBezTo>
                <a:cubicBezTo>
                  <a:pt x="7666" y="6574"/>
                  <a:pt x="7655" y="6505"/>
                  <a:pt x="7646" y="6464"/>
                </a:cubicBezTo>
                <a:cubicBezTo>
                  <a:pt x="7618" y="6334"/>
                  <a:pt x="7627" y="6275"/>
                  <a:pt x="7700" y="6111"/>
                </a:cubicBezTo>
                <a:cubicBezTo>
                  <a:pt x="7757" y="5983"/>
                  <a:pt x="7780" y="5956"/>
                  <a:pt x="7820" y="5976"/>
                </a:cubicBezTo>
                <a:cubicBezTo>
                  <a:pt x="7855" y="5993"/>
                  <a:pt x="7872" y="5981"/>
                  <a:pt x="7880" y="5931"/>
                </a:cubicBezTo>
                <a:cubicBezTo>
                  <a:pt x="7886" y="5892"/>
                  <a:pt x="7902" y="5860"/>
                  <a:pt x="7916" y="5860"/>
                </a:cubicBezTo>
                <a:cubicBezTo>
                  <a:pt x="7930" y="5860"/>
                  <a:pt x="7945" y="5832"/>
                  <a:pt x="7951" y="5795"/>
                </a:cubicBezTo>
                <a:cubicBezTo>
                  <a:pt x="7965" y="5703"/>
                  <a:pt x="8050" y="5627"/>
                  <a:pt x="8073" y="5685"/>
                </a:cubicBezTo>
                <a:cubicBezTo>
                  <a:pt x="8083" y="5710"/>
                  <a:pt x="8105" y="5730"/>
                  <a:pt x="8122" y="5730"/>
                </a:cubicBezTo>
                <a:cubicBezTo>
                  <a:pt x="8160" y="5730"/>
                  <a:pt x="8207" y="5893"/>
                  <a:pt x="8207" y="6021"/>
                </a:cubicBezTo>
                <a:cubicBezTo>
                  <a:pt x="8207" y="6073"/>
                  <a:pt x="8220" y="6128"/>
                  <a:pt x="8236" y="6143"/>
                </a:cubicBezTo>
                <a:cubicBezTo>
                  <a:pt x="8258" y="6165"/>
                  <a:pt x="8260" y="6182"/>
                  <a:pt x="8244" y="6221"/>
                </a:cubicBezTo>
                <a:cubicBezTo>
                  <a:pt x="8233" y="6249"/>
                  <a:pt x="8224" y="6303"/>
                  <a:pt x="8224" y="6338"/>
                </a:cubicBezTo>
                <a:cubicBezTo>
                  <a:pt x="8224" y="6430"/>
                  <a:pt x="8172" y="6561"/>
                  <a:pt x="8136" y="6561"/>
                </a:cubicBezTo>
                <a:cubicBezTo>
                  <a:pt x="8101" y="6561"/>
                  <a:pt x="8082" y="6655"/>
                  <a:pt x="8101" y="6734"/>
                </a:cubicBezTo>
                <a:cubicBezTo>
                  <a:pt x="8121" y="6815"/>
                  <a:pt x="8179" y="6772"/>
                  <a:pt x="8186" y="6671"/>
                </a:cubicBezTo>
                <a:cubicBezTo>
                  <a:pt x="8194" y="6566"/>
                  <a:pt x="8237" y="6473"/>
                  <a:pt x="8266" y="6501"/>
                </a:cubicBezTo>
                <a:cubicBezTo>
                  <a:pt x="8278" y="6512"/>
                  <a:pt x="8301" y="6484"/>
                  <a:pt x="8317" y="6439"/>
                </a:cubicBezTo>
                <a:cubicBezTo>
                  <a:pt x="8345" y="6361"/>
                  <a:pt x="8345" y="6352"/>
                  <a:pt x="8312" y="6278"/>
                </a:cubicBezTo>
                <a:cubicBezTo>
                  <a:pt x="8286" y="6220"/>
                  <a:pt x="8283" y="6180"/>
                  <a:pt x="8295" y="6121"/>
                </a:cubicBezTo>
                <a:cubicBezTo>
                  <a:pt x="8317" y="6017"/>
                  <a:pt x="8298" y="5906"/>
                  <a:pt x="8259" y="5906"/>
                </a:cubicBezTo>
                <a:cubicBezTo>
                  <a:pt x="8225" y="5906"/>
                  <a:pt x="8172" y="5730"/>
                  <a:pt x="8172" y="5620"/>
                </a:cubicBezTo>
                <a:cubicBezTo>
                  <a:pt x="8172" y="5582"/>
                  <a:pt x="8184" y="5541"/>
                  <a:pt x="8198" y="5528"/>
                </a:cubicBezTo>
                <a:cubicBezTo>
                  <a:pt x="8235" y="5492"/>
                  <a:pt x="8231" y="5365"/>
                  <a:pt x="8190" y="5272"/>
                </a:cubicBezTo>
                <a:cubicBezTo>
                  <a:pt x="8151" y="5183"/>
                  <a:pt x="8157" y="5128"/>
                  <a:pt x="8216" y="5072"/>
                </a:cubicBezTo>
                <a:cubicBezTo>
                  <a:pt x="8250" y="5040"/>
                  <a:pt x="8258" y="5003"/>
                  <a:pt x="8256" y="4877"/>
                </a:cubicBezTo>
                <a:cubicBezTo>
                  <a:pt x="8254" y="4757"/>
                  <a:pt x="8266" y="4693"/>
                  <a:pt x="8305" y="4597"/>
                </a:cubicBezTo>
                <a:cubicBezTo>
                  <a:pt x="8361" y="4460"/>
                  <a:pt x="8391" y="4432"/>
                  <a:pt x="8438" y="4476"/>
                </a:cubicBezTo>
                <a:cubicBezTo>
                  <a:pt x="8455" y="4492"/>
                  <a:pt x="8482" y="4515"/>
                  <a:pt x="8496" y="4526"/>
                </a:cubicBezTo>
                <a:cubicBezTo>
                  <a:pt x="8511" y="4538"/>
                  <a:pt x="8522" y="4574"/>
                  <a:pt x="8520" y="4604"/>
                </a:cubicBezTo>
                <a:cubicBezTo>
                  <a:pt x="8514" y="4726"/>
                  <a:pt x="8523" y="4767"/>
                  <a:pt x="8556" y="4767"/>
                </a:cubicBezTo>
                <a:cubicBezTo>
                  <a:pt x="8574" y="4767"/>
                  <a:pt x="8594" y="4751"/>
                  <a:pt x="8600" y="4729"/>
                </a:cubicBezTo>
                <a:cubicBezTo>
                  <a:pt x="8614" y="4669"/>
                  <a:pt x="8591" y="4549"/>
                  <a:pt x="8565" y="4549"/>
                </a:cubicBezTo>
                <a:cubicBezTo>
                  <a:pt x="8533" y="4549"/>
                  <a:pt x="8523" y="4499"/>
                  <a:pt x="8511" y="4294"/>
                </a:cubicBezTo>
                <a:cubicBezTo>
                  <a:pt x="8503" y="4136"/>
                  <a:pt x="8507" y="4110"/>
                  <a:pt x="8562" y="4006"/>
                </a:cubicBezTo>
                <a:cubicBezTo>
                  <a:pt x="8623" y="3889"/>
                  <a:pt x="8686" y="3858"/>
                  <a:pt x="8706" y="3936"/>
                </a:cubicBezTo>
                <a:cubicBezTo>
                  <a:pt x="8723" y="4005"/>
                  <a:pt x="8797" y="3987"/>
                  <a:pt x="8809" y="3911"/>
                </a:cubicBezTo>
                <a:cubicBezTo>
                  <a:pt x="8815" y="3872"/>
                  <a:pt x="8816" y="3825"/>
                  <a:pt x="8811" y="3806"/>
                </a:cubicBezTo>
                <a:cubicBezTo>
                  <a:pt x="8791" y="3726"/>
                  <a:pt x="8838" y="3546"/>
                  <a:pt x="8898" y="3475"/>
                </a:cubicBezTo>
                <a:lnTo>
                  <a:pt x="8962" y="3398"/>
                </a:lnTo>
                <a:lnTo>
                  <a:pt x="8913" y="3320"/>
                </a:lnTo>
                <a:cubicBezTo>
                  <a:pt x="8862" y="3237"/>
                  <a:pt x="8842" y="3248"/>
                  <a:pt x="8806" y="3373"/>
                </a:cubicBezTo>
                <a:cubicBezTo>
                  <a:pt x="8765" y="3513"/>
                  <a:pt x="8645" y="3357"/>
                  <a:pt x="8645" y="3165"/>
                </a:cubicBezTo>
                <a:cubicBezTo>
                  <a:pt x="8645" y="3018"/>
                  <a:pt x="8707" y="2782"/>
                  <a:pt x="8754" y="2754"/>
                </a:cubicBezTo>
                <a:cubicBezTo>
                  <a:pt x="8804" y="2724"/>
                  <a:pt x="8817" y="2547"/>
                  <a:pt x="8772" y="2507"/>
                </a:cubicBezTo>
                <a:cubicBezTo>
                  <a:pt x="8713" y="2454"/>
                  <a:pt x="8698" y="2403"/>
                  <a:pt x="8713" y="2304"/>
                </a:cubicBezTo>
                <a:cubicBezTo>
                  <a:pt x="8723" y="2232"/>
                  <a:pt x="8742" y="2209"/>
                  <a:pt x="8787" y="2209"/>
                </a:cubicBezTo>
                <a:cubicBezTo>
                  <a:pt x="8838" y="2209"/>
                  <a:pt x="8846" y="2193"/>
                  <a:pt x="8851" y="2089"/>
                </a:cubicBezTo>
                <a:cubicBezTo>
                  <a:pt x="8855" y="1987"/>
                  <a:pt x="8850" y="1966"/>
                  <a:pt x="8815" y="1966"/>
                </a:cubicBezTo>
                <a:cubicBezTo>
                  <a:pt x="8786" y="1966"/>
                  <a:pt x="8765" y="2003"/>
                  <a:pt x="8752" y="2079"/>
                </a:cubicBezTo>
                <a:cubicBezTo>
                  <a:pt x="8734" y="2175"/>
                  <a:pt x="8724" y="2188"/>
                  <a:pt x="8680" y="2164"/>
                </a:cubicBezTo>
                <a:cubicBezTo>
                  <a:pt x="8635" y="2139"/>
                  <a:pt x="8624" y="2151"/>
                  <a:pt x="8611" y="2239"/>
                </a:cubicBezTo>
                <a:cubicBezTo>
                  <a:pt x="8577" y="2461"/>
                  <a:pt x="8504" y="2505"/>
                  <a:pt x="8504" y="2301"/>
                </a:cubicBezTo>
                <a:cubicBezTo>
                  <a:pt x="8504" y="2236"/>
                  <a:pt x="8488" y="2181"/>
                  <a:pt x="8456" y="2144"/>
                </a:cubicBezTo>
                <a:cubicBezTo>
                  <a:pt x="8430" y="2113"/>
                  <a:pt x="8396" y="2074"/>
                  <a:pt x="8381" y="2056"/>
                </a:cubicBezTo>
                <a:cubicBezTo>
                  <a:pt x="8367" y="2038"/>
                  <a:pt x="8347" y="1981"/>
                  <a:pt x="8336" y="1928"/>
                </a:cubicBezTo>
                <a:cubicBezTo>
                  <a:pt x="8326" y="1876"/>
                  <a:pt x="8302" y="1806"/>
                  <a:pt x="8284" y="1773"/>
                </a:cubicBezTo>
                <a:cubicBezTo>
                  <a:pt x="8252" y="1715"/>
                  <a:pt x="8252" y="1711"/>
                  <a:pt x="8283" y="1623"/>
                </a:cubicBezTo>
                <a:cubicBezTo>
                  <a:pt x="8302" y="1571"/>
                  <a:pt x="8311" y="1503"/>
                  <a:pt x="8304" y="1460"/>
                </a:cubicBezTo>
                <a:cubicBezTo>
                  <a:pt x="8295" y="1400"/>
                  <a:pt x="8280" y="1392"/>
                  <a:pt x="8219" y="1420"/>
                </a:cubicBezTo>
                <a:cubicBezTo>
                  <a:pt x="8178" y="1439"/>
                  <a:pt x="8122" y="1462"/>
                  <a:pt x="8093" y="1468"/>
                </a:cubicBezTo>
                <a:cubicBezTo>
                  <a:pt x="8064" y="1474"/>
                  <a:pt x="8035" y="1481"/>
                  <a:pt x="8028" y="1483"/>
                </a:cubicBezTo>
                <a:cubicBezTo>
                  <a:pt x="8021" y="1485"/>
                  <a:pt x="8014" y="1529"/>
                  <a:pt x="8011" y="1583"/>
                </a:cubicBezTo>
                <a:cubicBezTo>
                  <a:pt x="8007" y="1651"/>
                  <a:pt x="7993" y="1685"/>
                  <a:pt x="7966" y="1688"/>
                </a:cubicBezTo>
                <a:cubicBezTo>
                  <a:pt x="7944" y="1691"/>
                  <a:pt x="7914" y="1730"/>
                  <a:pt x="7901" y="1776"/>
                </a:cubicBezTo>
                <a:cubicBezTo>
                  <a:pt x="7881" y="1842"/>
                  <a:pt x="7870" y="1850"/>
                  <a:pt x="7845" y="1811"/>
                </a:cubicBezTo>
                <a:cubicBezTo>
                  <a:pt x="7790" y="1726"/>
                  <a:pt x="7805" y="1598"/>
                  <a:pt x="7874" y="1573"/>
                </a:cubicBezTo>
                <a:cubicBezTo>
                  <a:pt x="7933" y="1552"/>
                  <a:pt x="7935" y="1545"/>
                  <a:pt x="7930" y="1388"/>
                </a:cubicBezTo>
                <a:cubicBezTo>
                  <a:pt x="7925" y="1246"/>
                  <a:pt x="7930" y="1217"/>
                  <a:pt x="7969" y="1180"/>
                </a:cubicBezTo>
                <a:cubicBezTo>
                  <a:pt x="8012" y="1139"/>
                  <a:pt x="8030" y="1033"/>
                  <a:pt x="8000" y="987"/>
                </a:cubicBezTo>
                <a:cubicBezTo>
                  <a:pt x="7986" y="965"/>
                  <a:pt x="7906" y="918"/>
                  <a:pt x="7857" y="902"/>
                </a:cubicBezTo>
                <a:cubicBezTo>
                  <a:pt x="7843" y="898"/>
                  <a:pt x="7829" y="934"/>
                  <a:pt x="7825" y="982"/>
                </a:cubicBezTo>
                <a:cubicBezTo>
                  <a:pt x="7815" y="1104"/>
                  <a:pt x="7752" y="1268"/>
                  <a:pt x="7714" y="1268"/>
                </a:cubicBezTo>
                <a:cubicBezTo>
                  <a:pt x="7673" y="1268"/>
                  <a:pt x="7669" y="1464"/>
                  <a:pt x="7710" y="1503"/>
                </a:cubicBezTo>
                <a:cubicBezTo>
                  <a:pt x="7732" y="1525"/>
                  <a:pt x="7735" y="1542"/>
                  <a:pt x="7718" y="1593"/>
                </a:cubicBezTo>
                <a:cubicBezTo>
                  <a:pt x="7706" y="1628"/>
                  <a:pt x="7699" y="1682"/>
                  <a:pt x="7704" y="1713"/>
                </a:cubicBezTo>
                <a:cubicBezTo>
                  <a:pt x="7715" y="1793"/>
                  <a:pt x="7685" y="1923"/>
                  <a:pt x="7655" y="1923"/>
                </a:cubicBezTo>
                <a:cubicBezTo>
                  <a:pt x="7611" y="1923"/>
                  <a:pt x="7556" y="1753"/>
                  <a:pt x="7569" y="1656"/>
                </a:cubicBezTo>
                <a:cubicBezTo>
                  <a:pt x="7581" y="1560"/>
                  <a:pt x="7551" y="1443"/>
                  <a:pt x="7515" y="1443"/>
                </a:cubicBezTo>
                <a:cubicBezTo>
                  <a:pt x="7502" y="1443"/>
                  <a:pt x="7487" y="1482"/>
                  <a:pt x="7481" y="1530"/>
                </a:cubicBezTo>
                <a:cubicBezTo>
                  <a:pt x="7472" y="1595"/>
                  <a:pt x="7484" y="1654"/>
                  <a:pt x="7524" y="1746"/>
                </a:cubicBezTo>
                <a:cubicBezTo>
                  <a:pt x="7568" y="1850"/>
                  <a:pt x="7575" y="1888"/>
                  <a:pt x="7562" y="1974"/>
                </a:cubicBezTo>
                <a:cubicBezTo>
                  <a:pt x="7549" y="2058"/>
                  <a:pt x="7535" y="2074"/>
                  <a:pt x="7485" y="2064"/>
                </a:cubicBezTo>
                <a:cubicBezTo>
                  <a:pt x="7415" y="2050"/>
                  <a:pt x="7390" y="2137"/>
                  <a:pt x="7421" y="2281"/>
                </a:cubicBezTo>
                <a:cubicBezTo>
                  <a:pt x="7445" y="2396"/>
                  <a:pt x="7430" y="2427"/>
                  <a:pt x="7352" y="2427"/>
                </a:cubicBezTo>
                <a:cubicBezTo>
                  <a:pt x="7274" y="2427"/>
                  <a:pt x="7258" y="2538"/>
                  <a:pt x="7314" y="2689"/>
                </a:cubicBezTo>
                <a:cubicBezTo>
                  <a:pt x="7346" y="2774"/>
                  <a:pt x="7350" y="2821"/>
                  <a:pt x="7340" y="2970"/>
                </a:cubicBezTo>
                <a:cubicBezTo>
                  <a:pt x="7332" y="3101"/>
                  <a:pt x="7335" y="3154"/>
                  <a:pt x="7352" y="3167"/>
                </a:cubicBezTo>
                <a:cubicBezTo>
                  <a:pt x="7445" y="3238"/>
                  <a:pt x="7444" y="3234"/>
                  <a:pt x="7415" y="3315"/>
                </a:cubicBezTo>
                <a:cubicBezTo>
                  <a:pt x="7369" y="3442"/>
                  <a:pt x="7192" y="3364"/>
                  <a:pt x="7192" y="3217"/>
                </a:cubicBezTo>
                <a:cubicBezTo>
                  <a:pt x="7192" y="3182"/>
                  <a:pt x="7185" y="3143"/>
                  <a:pt x="7176" y="3130"/>
                </a:cubicBezTo>
                <a:cubicBezTo>
                  <a:pt x="7152" y="3093"/>
                  <a:pt x="7104" y="3151"/>
                  <a:pt x="7104" y="3217"/>
                </a:cubicBezTo>
                <a:cubicBezTo>
                  <a:pt x="7104" y="3307"/>
                  <a:pt x="7033" y="3412"/>
                  <a:pt x="6974" y="3410"/>
                </a:cubicBezTo>
                <a:cubicBezTo>
                  <a:pt x="6894" y="3408"/>
                  <a:pt x="6851" y="3303"/>
                  <a:pt x="6851" y="3112"/>
                </a:cubicBezTo>
                <a:cubicBezTo>
                  <a:pt x="6851" y="2967"/>
                  <a:pt x="6846" y="2951"/>
                  <a:pt x="6803" y="2947"/>
                </a:cubicBezTo>
                <a:cubicBezTo>
                  <a:pt x="6737" y="2941"/>
                  <a:pt x="6699" y="2850"/>
                  <a:pt x="6705" y="2714"/>
                </a:cubicBezTo>
                <a:cubicBezTo>
                  <a:pt x="6709" y="2628"/>
                  <a:pt x="6719" y="2605"/>
                  <a:pt x="6747" y="2614"/>
                </a:cubicBezTo>
                <a:cubicBezTo>
                  <a:pt x="6767" y="2621"/>
                  <a:pt x="6794" y="2596"/>
                  <a:pt x="6806" y="2559"/>
                </a:cubicBezTo>
                <a:cubicBezTo>
                  <a:pt x="6832" y="2480"/>
                  <a:pt x="6900" y="2471"/>
                  <a:pt x="6945" y="2542"/>
                </a:cubicBezTo>
                <a:cubicBezTo>
                  <a:pt x="6987" y="2607"/>
                  <a:pt x="7034" y="2561"/>
                  <a:pt x="7034" y="2454"/>
                </a:cubicBezTo>
                <a:cubicBezTo>
                  <a:pt x="7034" y="2341"/>
                  <a:pt x="6984" y="2299"/>
                  <a:pt x="6947" y="2381"/>
                </a:cubicBezTo>
                <a:cubicBezTo>
                  <a:pt x="6910" y="2465"/>
                  <a:pt x="6855" y="2466"/>
                  <a:pt x="6791" y="2384"/>
                </a:cubicBezTo>
                <a:cubicBezTo>
                  <a:pt x="6725" y="2299"/>
                  <a:pt x="6708" y="2145"/>
                  <a:pt x="6754" y="2049"/>
                </a:cubicBezTo>
                <a:cubicBezTo>
                  <a:pt x="6801" y="1951"/>
                  <a:pt x="6801" y="1793"/>
                  <a:pt x="6754" y="1793"/>
                </a:cubicBezTo>
                <a:cubicBezTo>
                  <a:pt x="6707" y="1793"/>
                  <a:pt x="6632" y="1916"/>
                  <a:pt x="6632" y="1994"/>
                </a:cubicBezTo>
                <a:cubicBezTo>
                  <a:pt x="6632" y="2027"/>
                  <a:pt x="6649" y="2089"/>
                  <a:pt x="6669" y="2131"/>
                </a:cubicBezTo>
                <a:cubicBezTo>
                  <a:pt x="6744" y="2288"/>
                  <a:pt x="6743" y="2554"/>
                  <a:pt x="6667" y="2504"/>
                </a:cubicBezTo>
                <a:cubicBezTo>
                  <a:pt x="6644" y="2489"/>
                  <a:pt x="6623" y="2510"/>
                  <a:pt x="6609" y="2557"/>
                </a:cubicBezTo>
                <a:cubicBezTo>
                  <a:pt x="6596" y="2600"/>
                  <a:pt x="6565" y="2629"/>
                  <a:pt x="6535" y="2627"/>
                </a:cubicBezTo>
                <a:cubicBezTo>
                  <a:pt x="6506" y="2625"/>
                  <a:pt x="6462" y="2623"/>
                  <a:pt x="6436" y="2622"/>
                </a:cubicBezTo>
                <a:cubicBezTo>
                  <a:pt x="6407" y="2620"/>
                  <a:pt x="6377" y="2580"/>
                  <a:pt x="6362" y="2524"/>
                </a:cubicBezTo>
                <a:cubicBezTo>
                  <a:pt x="6338" y="2440"/>
                  <a:pt x="6338" y="2425"/>
                  <a:pt x="6363" y="2356"/>
                </a:cubicBezTo>
                <a:cubicBezTo>
                  <a:pt x="6395" y="2267"/>
                  <a:pt x="6382" y="2186"/>
                  <a:pt x="6334" y="2186"/>
                </a:cubicBezTo>
                <a:cubicBezTo>
                  <a:pt x="6308" y="2186"/>
                  <a:pt x="6300" y="2216"/>
                  <a:pt x="6300" y="2309"/>
                </a:cubicBezTo>
                <a:cubicBezTo>
                  <a:pt x="6300" y="2448"/>
                  <a:pt x="6235" y="2627"/>
                  <a:pt x="6183" y="2629"/>
                </a:cubicBezTo>
                <a:cubicBezTo>
                  <a:pt x="6165" y="2630"/>
                  <a:pt x="6133" y="2616"/>
                  <a:pt x="6111" y="2599"/>
                </a:cubicBezTo>
                <a:cubicBezTo>
                  <a:pt x="6060" y="2559"/>
                  <a:pt x="6042" y="2674"/>
                  <a:pt x="6073" y="2834"/>
                </a:cubicBezTo>
                <a:cubicBezTo>
                  <a:pt x="6105" y="2994"/>
                  <a:pt x="6104" y="3027"/>
                  <a:pt x="6075" y="3112"/>
                </a:cubicBezTo>
                <a:cubicBezTo>
                  <a:pt x="6054" y="3176"/>
                  <a:pt x="6055" y="3205"/>
                  <a:pt x="6082" y="3320"/>
                </a:cubicBezTo>
                <a:cubicBezTo>
                  <a:pt x="6112" y="3445"/>
                  <a:pt x="6112" y="3462"/>
                  <a:pt x="6085" y="3603"/>
                </a:cubicBezTo>
                <a:cubicBezTo>
                  <a:pt x="6066" y="3706"/>
                  <a:pt x="6041" y="3761"/>
                  <a:pt x="6006" y="3781"/>
                </a:cubicBezTo>
                <a:cubicBezTo>
                  <a:pt x="5936" y="3819"/>
                  <a:pt x="5866" y="3745"/>
                  <a:pt x="5859" y="3623"/>
                </a:cubicBezTo>
                <a:cubicBezTo>
                  <a:pt x="5856" y="3564"/>
                  <a:pt x="5839" y="3515"/>
                  <a:pt x="5818" y="3505"/>
                </a:cubicBezTo>
                <a:cubicBezTo>
                  <a:pt x="5769" y="3483"/>
                  <a:pt x="5722" y="3370"/>
                  <a:pt x="5722" y="3272"/>
                </a:cubicBezTo>
                <a:cubicBezTo>
                  <a:pt x="5722" y="3162"/>
                  <a:pt x="5683" y="3130"/>
                  <a:pt x="5604" y="3177"/>
                </a:cubicBezTo>
                <a:cubicBezTo>
                  <a:pt x="5556" y="3206"/>
                  <a:pt x="5538" y="3240"/>
                  <a:pt x="5538" y="3303"/>
                </a:cubicBezTo>
                <a:cubicBezTo>
                  <a:pt x="5538" y="3352"/>
                  <a:pt x="5518" y="3412"/>
                  <a:pt x="5490" y="3445"/>
                </a:cubicBezTo>
                <a:cubicBezTo>
                  <a:pt x="5463" y="3477"/>
                  <a:pt x="5442" y="3540"/>
                  <a:pt x="5442" y="3583"/>
                </a:cubicBezTo>
                <a:cubicBezTo>
                  <a:pt x="5442" y="3705"/>
                  <a:pt x="5387" y="3803"/>
                  <a:pt x="5343" y="3761"/>
                </a:cubicBezTo>
                <a:cubicBezTo>
                  <a:pt x="5290" y="3710"/>
                  <a:pt x="5280" y="3648"/>
                  <a:pt x="5306" y="3543"/>
                </a:cubicBezTo>
                <a:cubicBezTo>
                  <a:pt x="5324" y="3467"/>
                  <a:pt x="5324" y="3445"/>
                  <a:pt x="5302" y="3410"/>
                </a:cubicBezTo>
                <a:cubicBezTo>
                  <a:pt x="5262" y="3348"/>
                  <a:pt x="5204" y="3359"/>
                  <a:pt x="5180" y="3433"/>
                </a:cubicBezTo>
                <a:cubicBezTo>
                  <a:pt x="5168" y="3469"/>
                  <a:pt x="5139" y="3498"/>
                  <a:pt x="5115" y="3498"/>
                </a:cubicBezTo>
                <a:cubicBezTo>
                  <a:pt x="5061" y="3498"/>
                  <a:pt x="4987" y="3376"/>
                  <a:pt x="4997" y="3305"/>
                </a:cubicBezTo>
                <a:cubicBezTo>
                  <a:pt x="5002" y="3275"/>
                  <a:pt x="4994" y="3197"/>
                  <a:pt x="4980" y="3130"/>
                </a:cubicBezTo>
                <a:cubicBezTo>
                  <a:pt x="4965" y="3056"/>
                  <a:pt x="4959" y="2948"/>
                  <a:pt x="4964" y="2860"/>
                </a:cubicBezTo>
                <a:cubicBezTo>
                  <a:pt x="4972" y="2748"/>
                  <a:pt x="4967" y="2705"/>
                  <a:pt x="4945" y="2684"/>
                </a:cubicBezTo>
                <a:cubicBezTo>
                  <a:pt x="4901" y="2642"/>
                  <a:pt x="4865" y="2748"/>
                  <a:pt x="4869" y="2902"/>
                </a:cubicBezTo>
                <a:cubicBezTo>
                  <a:pt x="4875" y="3086"/>
                  <a:pt x="4823" y="3102"/>
                  <a:pt x="4745" y="2940"/>
                </a:cubicBezTo>
                <a:cubicBezTo>
                  <a:pt x="4696" y="2836"/>
                  <a:pt x="4687" y="2789"/>
                  <a:pt x="4684" y="2607"/>
                </a:cubicBezTo>
                <a:cubicBezTo>
                  <a:pt x="4681" y="2428"/>
                  <a:pt x="4687" y="2383"/>
                  <a:pt x="4720" y="2329"/>
                </a:cubicBezTo>
                <a:cubicBezTo>
                  <a:pt x="4770" y="2248"/>
                  <a:pt x="4771" y="2153"/>
                  <a:pt x="4722" y="2024"/>
                </a:cubicBezTo>
                <a:cubicBezTo>
                  <a:pt x="4695" y="1952"/>
                  <a:pt x="4684" y="1875"/>
                  <a:pt x="4686" y="1753"/>
                </a:cubicBezTo>
                <a:cubicBezTo>
                  <a:pt x="4689" y="1585"/>
                  <a:pt x="4657" y="1492"/>
                  <a:pt x="4618" y="1553"/>
                </a:cubicBezTo>
                <a:cubicBezTo>
                  <a:pt x="4589" y="1598"/>
                  <a:pt x="4600" y="1781"/>
                  <a:pt x="4634" y="1803"/>
                </a:cubicBezTo>
                <a:cubicBezTo>
                  <a:pt x="4697" y="1845"/>
                  <a:pt x="4692" y="2229"/>
                  <a:pt x="4628" y="2229"/>
                </a:cubicBezTo>
                <a:cubicBezTo>
                  <a:pt x="4611" y="2229"/>
                  <a:pt x="4602" y="2274"/>
                  <a:pt x="4602" y="2361"/>
                </a:cubicBezTo>
                <a:cubicBezTo>
                  <a:pt x="4602" y="2529"/>
                  <a:pt x="4561" y="2575"/>
                  <a:pt x="4494" y="2479"/>
                </a:cubicBezTo>
                <a:cubicBezTo>
                  <a:pt x="4458" y="2428"/>
                  <a:pt x="4433" y="2418"/>
                  <a:pt x="4403" y="2447"/>
                </a:cubicBezTo>
                <a:cubicBezTo>
                  <a:pt x="4370" y="2478"/>
                  <a:pt x="4354" y="2467"/>
                  <a:pt x="4325" y="2389"/>
                </a:cubicBezTo>
                <a:cubicBezTo>
                  <a:pt x="4304" y="2335"/>
                  <a:pt x="4287" y="2251"/>
                  <a:pt x="4287" y="2204"/>
                </a:cubicBezTo>
                <a:cubicBezTo>
                  <a:pt x="4287" y="2091"/>
                  <a:pt x="4335" y="1923"/>
                  <a:pt x="4367" y="1923"/>
                </a:cubicBezTo>
                <a:cubicBezTo>
                  <a:pt x="4401" y="1923"/>
                  <a:pt x="4400" y="1753"/>
                  <a:pt x="4366" y="1721"/>
                </a:cubicBezTo>
                <a:cubicBezTo>
                  <a:pt x="4351" y="1707"/>
                  <a:pt x="4323" y="1727"/>
                  <a:pt x="4305" y="1768"/>
                </a:cubicBezTo>
                <a:cubicBezTo>
                  <a:pt x="4267" y="1853"/>
                  <a:pt x="4235" y="1825"/>
                  <a:pt x="4235" y="1708"/>
                </a:cubicBezTo>
                <a:cubicBezTo>
                  <a:pt x="4235" y="1665"/>
                  <a:pt x="4215" y="1608"/>
                  <a:pt x="4191" y="1581"/>
                </a:cubicBezTo>
                <a:cubicBezTo>
                  <a:pt x="4158" y="1544"/>
                  <a:pt x="4148" y="1499"/>
                  <a:pt x="4148" y="1403"/>
                </a:cubicBezTo>
                <a:cubicBezTo>
                  <a:pt x="4148" y="1332"/>
                  <a:pt x="4155" y="1260"/>
                  <a:pt x="4165" y="1245"/>
                </a:cubicBezTo>
                <a:cubicBezTo>
                  <a:pt x="4191" y="1204"/>
                  <a:pt x="4186" y="1143"/>
                  <a:pt x="4149" y="1062"/>
                </a:cubicBezTo>
                <a:cubicBezTo>
                  <a:pt x="4124" y="1011"/>
                  <a:pt x="4117" y="955"/>
                  <a:pt x="4124" y="870"/>
                </a:cubicBezTo>
                <a:cubicBezTo>
                  <a:pt x="4131" y="773"/>
                  <a:pt x="4126" y="745"/>
                  <a:pt x="4094" y="720"/>
                </a:cubicBezTo>
                <a:cubicBezTo>
                  <a:pt x="4064" y="696"/>
                  <a:pt x="4047" y="713"/>
                  <a:pt x="4025" y="787"/>
                </a:cubicBezTo>
                <a:cubicBezTo>
                  <a:pt x="3986" y="915"/>
                  <a:pt x="3953" y="864"/>
                  <a:pt x="3966" y="697"/>
                </a:cubicBezTo>
                <a:cubicBezTo>
                  <a:pt x="3980" y="525"/>
                  <a:pt x="3926" y="459"/>
                  <a:pt x="3888" y="602"/>
                </a:cubicBezTo>
                <a:cubicBezTo>
                  <a:pt x="3875" y="654"/>
                  <a:pt x="3854" y="697"/>
                  <a:pt x="3841" y="697"/>
                </a:cubicBezTo>
                <a:cubicBezTo>
                  <a:pt x="3809" y="697"/>
                  <a:pt x="3795" y="820"/>
                  <a:pt x="3818" y="912"/>
                </a:cubicBezTo>
                <a:cubicBezTo>
                  <a:pt x="3843" y="1010"/>
                  <a:pt x="3826" y="1128"/>
                  <a:pt x="3784" y="1165"/>
                </a:cubicBezTo>
                <a:cubicBezTo>
                  <a:pt x="3767" y="1180"/>
                  <a:pt x="3736" y="1231"/>
                  <a:pt x="3715" y="1278"/>
                </a:cubicBezTo>
                <a:cubicBezTo>
                  <a:pt x="3678" y="1362"/>
                  <a:pt x="3678" y="1361"/>
                  <a:pt x="3658" y="1270"/>
                </a:cubicBezTo>
                <a:cubicBezTo>
                  <a:pt x="3637" y="1173"/>
                  <a:pt x="3580" y="1146"/>
                  <a:pt x="3560" y="1225"/>
                </a:cubicBezTo>
                <a:cubicBezTo>
                  <a:pt x="3553" y="1255"/>
                  <a:pt x="3536" y="1241"/>
                  <a:pt x="3514" y="1183"/>
                </a:cubicBezTo>
                <a:cubicBezTo>
                  <a:pt x="3480" y="1091"/>
                  <a:pt x="3463" y="1094"/>
                  <a:pt x="3409" y="1210"/>
                </a:cubicBezTo>
                <a:cubicBezTo>
                  <a:pt x="3373" y="1288"/>
                  <a:pt x="3356" y="1231"/>
                  <a:pt x="3354" y="1022"/>
                </a:cubicBezTo>
                <a:cubicBezTo>
                  <a:pt x="3352" y="858"/>
                  <a:pt x="3426" y="636"/>
                  <a:pt x="3491" y="604"/>
                </a:cubicBezTo>
                <a:cubicBezTo>
                  <a:pt x="3512" y="594"/>
                  <a:pt x="3526" y="554"/>
                  <a:pt x="3526" y="502"/>
                </a:cubicBezTo>
                <a:cubicBezTo>
                  <a:pt x="3526" y="437"/>
                  <a:pt x="3514" y="413"/>
                  <a:pt x="3478" y="412"/>
                </a:cubicBezTo>
                <a:cubicBezTo>
                  <a:pt x="3452" y="411"/>
                  <a:pt x="3420" y="375"/>
                  <a:pt x="3407" y="332"/>
                </a:cubicBezTo>
                <a:cubicBezTo>
                  <a:pt x="3394" y="288"/>
                  <a:pt x="3369" y="258"/>
                  <a:pt x="3351" y="267"/>
                </a:cubicBezTo>
                <a:cubicBezTo>
                  <a:pt x="3329" y="276"/>
                  <a:pt x="3306" y="235"/>
                  <a:pt x="3282" y="141"/>
                </a:cubicBezTo>
                <a:cubicBezTo>
                  <a:pt x="3260" y="56"/>
                  <a:pt x="3236" y="8"/>
                  <a:pt x="3217" y="1"/>
                </a:cubicBezTo>
                <a:close/>
                <a:moveTo>
                  <a:pt x="16651" y="797"/>
                </a:moveTo>
                <a:cubicBezTo>
                  <a:pt x="16630" y="793"/>
                  <a:pt x="16608" y="801"/>
                  <a:pt x="16584" y="825"/>
                </a:cubicBezTo>
                <a:cubicBezTo>
                  <a:pt x="16513" y="892"/>
                  <a:pt x="16478" y="1057"/>
                  <a:pt x="16491" y="1258"/>
                </a:cubicBezTo>
                <a:cubicBezTo>
                  <a:pt x="16500" y="1381"/>
                  <a:pt x="16495" y="1441"/>
                  <a:pt x="16476" y="1480"/>
                </a:cubicBezTo>
                <a:cubicBezTo>
                  <a:pt x="16456" y="1523"/>
                  <a:pt x="16449" y="1522"/>
                  <a:pt x="16437" y="1473"/>
                </a:cubicBezTo>
                <a:cubicBezTo>
                  <a:pt x="16380" y="1231"/>
                  <a:pt x="16174" y="1285"/>
                  <a:pt x="16133" y="1553"/>
                </a:cubicBezTo>
                <a:cubicBezTo>
                  <a:pt x="16110" y="1708"/>
                  <a:pt x="16071" y="1686"/>
                  <a:pt x="16027" y="1490"/>
                </a:cubicBezTo>
                <a:cubicBezTo>
                  <a:pt x="15968" y="1229"/>
                  <a:pt x="15885" y="1164"/>
                  <a:pt x="15776" y="1293"/>
                </a:cubicBezTo>
                <a:cubicBezTo>
                  <a:pt x="15690" y="1395"/>
                  <a:pt x="15650" y="1706"/>
                  <a:pt x="15696" y="1921"/>
                </a:cubicBezTo>
                <a:cubicBezTo>
                  <a:pt x="15708" y="1978"/>
                  <a:pt x="15706" y="2016"/>
                  <a:pt x="15690" y="2051"/>
                </a:cubicBezTo>
                <a:cubicBezTo>
                  <a:pt x="15671" y="2089"/>
                  <a:pt x="15656" y="2067"/>
                  <a:pt x="15624" y="1946"/>
                </a:cubicBezTo>
                <a:cubicBezTo>
                  <a:pt x="15601" y="1861"/>
                  <a:pt x="15564" y="1778"/>
                  <a:pt x="15542" y="1763"/>
                </a:cubicBezTo>
                <a:cubicBezTo>
                  <a:pt x="15480" y="1723"/>
                  <a:pt x="15365" y="1776"/>
                  <a:pt x="15327" y="1861"/>
                </a:cubicBezTo>
                <a:cubicBezTo>
                  <a:pt x="15300" y="1924"/>
                  <a:pt x="15285" y="1929"/>
                  <a:pt x="15249" y="1888"/>
                </a:cubicBezTo>
                <a:cubicBezTo>
                  <a:pt x="15223" y="1858"/>
                  <a:pt x="15206" y="1802"/>
                  <a:pt x="15206" y="1746"/>
                </a:cubicBezTo>
                <a:cubicBezTo>
                  <a:pt x="15206" y="1550"/>
                  <a:pt x="15153" y="1357"/>
                  <a:pt x="15083" y="1305"/>
                </a:cubicBezTo>
                <a:cubicBezTo>
                  <a:pt x="14949" y="1205"/>
                  <a:pt x="14839" y="1388"/>
                  <a:pt x="14839" y="1713"/>
                </a:cubicBezTo>
                <a:cubicBezTo>
                  <a:pt x="14839" y="1817"/>
                  <a:pt x="14851" y="1947"/>
                  <a:pt x="14866" y="2001"/>
                </a:cubicBezTo>
                <a:cubicBezTo>
                  <a:pt x="14892" y="2092"/>
                  <a:pt x="14891" y="2110"/>
                  <a:pt x="14844" y="2284"/>
                </a:cubicBezTo>
                <a:cubicBezTo>
                  <a:pt x="14802" y="2441"/>
                  <a:pt x="14786" y="2469"/>
                  <a:pt x="14742" y="2459"/>
                </a:cubicBezTo>
                <a:cubicBezTo>
                  <a:pt x="14612" y="2429"/>
                  <a:pt x="14512" y="2800"/>
                  <a:pt x="14565" y="3117"/>
                </a:cubicBezTo>
                <a:cubicBezTo>
                  <a:pt x="14582" y="3223"/>
                  <a:pt x="14612" y="3291"/>
                  <a:pt x="14671" y="3360"/>
                </a:cubicBezTo>
                <a:cubicBezTo>
                  <a:pt x="14776" y="3483"/>
                  <a:pt x="14800" y="3619"/>
                  <a:pt x="14739" y="3736"/>
                </a:cubicBezTo>
                <a:cubicBezTo>
                  <a:pt x="14614" y="3972"/>
                  <a:pt x="14631" y="4393"/>
                  <a:pt x="14773" y="4576"/>
                </a:cubicBezTo>
                <a:cubicBezTo>
                  <a:pt x="14834" y="4655"/>
                  <a:pt x="14837" y="4799"/>
                  <a:pt x="14779" y="4854"/>
                </a:cubicBezTo>
                <a:cubicBezTo>
                  <a:pt x="14727" y="4904"/>
                  <a:pt x="14695" y="5040"/>
                  <a:pt x="14682" y="5270"/>
                </a:cubicBezTo>
                <a:cubicBezTo>
                  <a:pt x="14674" y="5403"/>
                  <a:pt x="14659" y="5464"/>
                  <a:pt x="14615" y="5538"/>
                </a:cubicBezTo>
                <a:cubicBezTo>
                  <a:pt x="14562" y="5626"/>
                  <a:pt x="14554" y="5630"/>
                  <a:pt x="14508" y="5573"/>
                </a:cubicBezTo>
                <a:cubicBezTo>
                  <a:pt x="14480" y="5538"/>
                  <a:pt x="14397" y="5505"/>
                  <a:pt x="14325" y="5500"/>
                </a:cubicBezTo>
                <a:cubicBezTo>
                  <a:pt x="14201" y="5491"/>
                  <a:pt x="14189" y="5497"/>
                  <a:pt x="14143" y="5610"/>
                </a:cubicBezTo>
                <a:cubicBezTo>
                  <a:pt x="14103" y="5712"/>
                  <a:pt x="14095" y="5767"/>
                  <a:pt x="14096" y="5948"/>
                </a:cubicBezTo>
                <a:cubicBezTo>
                  <a:pt x="14097" y="6087"/>
                  <a:pt x="14108" y="6196"/>
                  <a:pt x="14127" y="6248"/>
                </a:cubicBezTo>
                <a:cubicBezTo>
                  <a:pt x="14155" y="6326"/>
                  <a:pt x="14155" y="6340"/>
                  <a:pt x="14123" y="6526"/>
                </a:cubicBezTo>
                <a:cubicBezTo>
                  <a:pt x="14095" y="6692"/>
                  <a:pt x="14080" y="6730"/>
                  <a:pt x="14029" y="6754"/>
                </a:cubicBezTo>
                <a:cubicBezTo>
                  <a:pt x="13996" y="6769"/>
                  <a:pt x="13952" y="6829"/>
                  <a:pt x="13929" y="6889"/>
                </a:cubicBezTo>
                <a:cubicBezTo>
                  <a:pt x="13907" y="6949"/>
                  <a:pt x="13876" y="6999"/>
                  <a:pt x="13862" y="6999"/>
                </a:cubicBezTo>
                <a:cubicBezTo>
                  <a:pt x="13848" y="6999"/>
                  <a:pt x="13816" y="7031"/>
                  <a:pt x="13790" y="7069"/>
                </a:cubicBezTo>
                <a:cubicBezTo>
                  <a:pt x="13745" y="7135"/>
                  <a:pt x="13739" y="7134"/>
                  <a:pt x="13670" y="7047"/>
                </a:cubicBezTo>
                <a:cubicBezTo>
                  <a:pt x="13605" y="6964"/>
                  <a:pt x="13596" y="6938"/>
                  <a:pt x="13596" y="6799"/>
                </a:cubicBezTo>
                <a:cubicBezTo>
                  <a:pt x="13596" y="6685"/>
                  <a:pt x="13582" y="6610"/>
                  <a:pt x="13545" y="6516"/>
                </a:cubicBezTo>
                <a:cubicBezTo>
                  <a:pt x="13477" y="6345"/>
                  <a:pt x="13379" y="6327"/>
                  <a:pt x="13297" y="6474"/>
                </a:cubicBezTo>
                <a:cubicBezTo>
                  <a:pt x="13251" y="6555"/>
                  <a:pt x="13250" y="6555"/>
                  <a:pt x="13210" y="6446"/>
                </a:cubicBezTo>
                <a:cubicBezTo>
                  <a:pt x="13174" y="6352"/>
                  <a:pt x="13169" y="6302"/>
                  <a:pt x="13174" y="6078"/>
                </a:cubicBezTo>
                <a:cubicBezTo>
                  <a:pt x="13178" y="5839"/>
                  <a:pt x="13173" y="5805"/>
                  <a:pt x="13126" y="5685"/>
                </a:cubicBezTo>
                <a:cubicBezTo>
                  <a:pt x="13086" y="5587"/>
                  <a:pt x="13058" y="5555"/>
                  <a:pt x="13009" y="5555"/>
                </a:cubicBezTo>
                <a:cubicBezTo>
                  <a:pt x="12921" y="5555"/>
                  <a:pt x="12832" y="5700"/>
                  <a:pt x="12817" y="5865"/>
                </a:cubicBezTo>
                <a:cubicBezTo>
                  <a:pt x="12808" y="5966"/>
                  <a:pt x="12789" y="6012"/>
                  <a:pt x="12738" y="6063"/>
                </a:cubicBezTo>
                <a:cubicBezTo>
                  <a:pt x="12633" y="6168"/>
                  <a:pt x="12598" y="6350"/>
                  <a:pt x="12622" y="6656"/>
                </a:cubicBezTo>
                <a:cubicBezTo>
                  <a:pt x="12643" y="6926"/>
                  <a:pt x="12759" y="7049"/>
                  <a:pt x="12879" y="6929"/>
                </a:cubicBezTo>
                <a:cubicBezTo>
                  <a:pt x="12948" y="6860"/>
                  <a:pt x="12954" y="6861"/>
                  <a:pt x="12998" y="6944"/>
                </a:cubicBezTo>
                <a:cubicBezTo>
                  <a:pt x="13033" y="7009"/>
                  <a:pt x="13048" y="7085"/>
                  <a:pt x="13057" y="7242"/>
                </a:cubicBezTo>
                <a:cubicBezTo>
                  <a:pt x="13072" y="7491"/>
                  <a:pt x="13063" y="7539"/>
                  <a:pt x="13018" y="7480"/>
                </a:cubicBezTo>
                <a:cubicBezTo>
                  <a:pt x="12922" y="7351"/>
                  <a:pt x="12784" y="7493"/>
                  <a:pt x="12753" y="7750"/>
                </a:cubicBezTo>
                <a:cubicBezTo>
                  <a:pt x="12719" y="8036"/>
                  <a:pt x="12743" y="8144"/>
                  <a:pt x="12902" y="8436"/>
                </a:cubicBezTo>
                <a:cubicBezTo>
                  <a:pt x="12969" y="8559"/>
                  <a:pt x="12987" y="8623"/>
                  <a:pt x="13014" y="8851"/>
                </a:cubicBezTo>
                <a:lnTo>
                  <a:pt x="13047" y="9122"/>
                </a:lnTo>
                <a:lnTo>
                  <a:pt x="13008" y="9239"/>
                </a:lnTo>
                <a:cubicBezTo>
                  <a:pt x="12914" y="9527"/>
                  <a:pt x="12952" y="9904"/>
                  <a:pt x="13086" y="10013"/>
                </a:cubicBezTo>
                <a:cubicBezTo>
                  <a:pt x="13152" y="10066"/>
                  <a:pt x="13166" y="10063"/>
                  <a:pt x="13229" y="9985"/>
                </a:cubicBezTo>
                <a:cubicBezTo>
                  <a:pt x="13308" y="9887"/>
                  <a:pt x="13317" y="9897"/>
                  <a:pt x="13317" y="10075"/>
                </a:cubicBezTo>
                <a:cubicBezTo>
                  <a:pt x="13317" y="10170"/>
                  <a:pt x="13298" y="10246"/>
                  <a:pt x="13247" y="10363"/>
                </a:cubicBezTo>
                <a:cubicBezTo>
                  <a:pt x="13190" y="10492"/>
                  <a:pt x="13177" y="10555"/>
                  <a:pt x="13177" y="10678"/>
                </a:cubicBezTo>
                <a:cubicBezTo>
                  <a:pt x="13177" y="10868"/>
                  <a:pt x="13213" y="11006"/>
                  <a:pt x="13274" y="11044"/>
                </a:cubicBezTo>
                <a:cubicBezTo>
                  <a:pt x="13329" y="11079"/>
                  <a:pt x="13432" y="11001"/>
                  <a:pt x="13446" y="10914"/>
                </a:cubicBezTo>
                <a:cubicBezTo>
                  <a:pt x="13451" y="10879"/>
                  <a:pt x="13476" y="10849"/>
                  <a:pt x="13500" y="10849"/>
                </a:cubicBezTo>
                <a:cubicBezTo>
                  <a:pt x="13533" y="10849"/>
                  <a:pt x="13549" y="10884"/>
                  <a:pt x="13567" y="10991"/>
                </a:cubicBezTo>
                <a:cubicBezTo>
                  <a:pt x="13605" y="11215"/>
                  <a:pt x="13657" y="11308"/>
                  <a:pt x="13750" y="11312"/>
                </a:cubicBezTo>
                <a:cubicBezTo>
                  <a:pt x="13830" y="11315"/>
                  <a:pt x="13833" y="11317"/>
                  <a:pt x="13838" y="11464"/>
                </a:cubicBezTo>
                <a:cubicBezTo>
                  <a:pt x="13850" y="11788"/>
                  <a:pt x="13988" y="12029"/>
                  <a:pt x="14093" y="11910"/>
                </a:cubicBezTo>
                <a:cubicBezTo>
                  <a:pt x="14128" y="11870"/>
                  <a:pt x="14146" y="11897"/>
                  <a:pt x="14250" y="12160"/>
                </a:cubicBezTo>
                <a:cubicBezTo>
                  <a:pt x="14362" y="12441"/>
                  <a:pt x="14367" y="12460"/>
                  <a:pt x="14347" y="12571"/>
                </a:cubicBezTo>
                <a:cubicBezTo>
                  <a:pt x="14330" y="12661"/>
                  <a:pt x="14330" y="12725"/>
                  <a:pt x="14347" y="12863"/>
                </a:cubicBezTo>
                <a:cubicBezTo>
                  <a:pt x="14367" y="13032"/>
                  <a:pt x="14366" y="13048"/>
                  <a:pt x="14314" y="13214"/>
                </a:cubicBezTo>
                <a:cubicBezTo>
                  <a:pt x="14283" y="13309"/>
                  <a:pt x="14247" y="13389"/>
                  <a:pt x="14234" y="13389"/>
                </a:cubicBezTo>
                <a:cubicBezTo>
                  <a:pt x="14222" y="13389"/>
                  <a:pt x="14187" y="13437"/>
                  <a:pt x="14157" y="13499"/>
                </a:cubicBezTo>
                <a:cubicBezTo>
                  <a:pt x="14128" y="13561"/>
                  <a:pt x="14079" y="13622"/>
                  <a:pt x="14048" y="13632"/>
                </a:cubicBezTo>
                <a:cubicBezTo>
                  <a:pt x="13929" y="13670"/>
                  <a:pt x="13861" y="14024"/>
                  <a:pt x="13918" y="14310"/>
                </a:cubicBezTo>
                <a:cubicBezTo>
                  <a:pt x="13944" y="14439"/>
                  <a:pt x="13944" y="14460"/>
                  <a:pt x="13919" y="14528"/>
                </a:cubicBezTo>
                <a:cubicBezTo>
                  <a:pt x="13899" y="14585"/>
                  <a:pt x="13873" y="14597"/>
                  <a:pt x="13814" y="14580"/>
                </a:cubicBezTo>
                <a:cubicBezTo>
                  <a:pt x="13715" y="14553"/>
                  <a:pt x="13640" y="14630"/>
                  <a:pt x="13614" y="14786"/>
                </a:cubicBezTo>
                <a:cubicBezTo>
                  <a:pt x="13547" y="15192"/>
                  <a:pt x="13654" y="15542"/>
                  <a:pt x="13826" y="15481"/>
                </a:cubicBezTo>
                <a:cubicBezTo>
                  <a:pt x="13865" y="15468"/>
                  <a:pt x="13867" y="15482"/>
                  <a:pt x="13868" y="15664"/>
                </a:cubicBezTo>
                <a:cubicBezTo>
                  <a:pt x="13869" y="15922"/>
                  <a:pt x="13915" y="16088"/>
                  <a:pt x="14001" y="16152"/>
                </a:cubicBezTo>
                <a:cubicBezTo>
                  <a:pt x="14104" y="16229"/>
                  <a:pt x="14115" y="16290"/>
                  <a:pt x="14061" y="16465"/>
                </a:cubicBezTo>
                <a:cubicBezTo>
                  <a:pt x="14013" y="16625"/>
                  <a:pt x="14002" y="16868"/>
                  <a:pt x="14035" y="17026"/>
                </a:cubicBezTo>
                <a:cubicBezTo>
                  <a:pt x="14051" y="17097"/>
                  <a:pt x="14045" y="17146"/>
                  <a:pt x="14007" y="17284"/>
                </a:cubicBezTo>
                <a:cubicBezTo>
                  <a:pt x="13967" y="17427"/>
                  <a:pt x="13952" y="17449"/>
                  <a:pt x="13912" y="17429"/>
                </a:cubicBezTo>
                <a:cubicBezTo>
                  <a:pt x="13841" y="17393"/>
                  <a:pt x="13743" y="17516"/>
                  <a:pt x="13709" y="17681"/>
                </a:cubicBezTo>
                <a:cubicBezTo>
                  <a:pt x="13681" y="17818"/>
                  <a:pt x="13678" y="17820"/>
                  <a:pt x="13656" y="17739"/>
                </a:cubicBezTo>
                <a:cubicBezTo>
                  <a:pt x="13569" y="17422"/>
                  <a:pt x="13425" y="17381"/>
                  <a:pt x="13336" y="17649"/>
                </a:cubicBezTo>
                <a:cubicBezTo>
                  <a:pt x="13304" y="17746"/>
                  <a:pt x="13292" y="18043"/>
                  <a:pt x="13316" y="18155"/>
                </a:cubicBezTo>
                <a:cubicBezTo>
                  <a:pt x="13341" y="18275"/>
                  <a:pt x="13435" y="18420"/>
                  <a:pt x="13487" y="18420"/>
                </a:cubicBezTo>
                <a:cubicBezTo>
                  <a:pt x="13509" y="18420"/>
                  <a:pt x="13538" y="18466"/>
                  <a:pt x="13555" y="18530"/>
                </a:cubicBezTo>
                <a:cubicBezTo>
                  <a:pt x="13583" y="18635"/>
                  <a:pt x="13581" y="18645"/>
                  <a:pt x="13546" y="18740"/>
                </a:cubicBezTo>
                <a:cubicBezTo>
                  <a:pt x="13493" y="18881"/>
                  <a:pt x="13494" y="19204"/>
                  <a:pt x="13548" y="19358"/>
                </a:cubicBezTo>
                <a:cubicBezTo>
                  <a:pt x="13596" y="19497"/>
                  <a:pt x="13697" y="19549"/>
                  <a:pt x="13772" y="19471"/>
                </a:cubicBezTo>
                <a:cubicBezTo>
                  <a:pt x="13828" y="19413"/>
                  <a:pt x="13876" y="19229"/>
                  <a:pt x="13876" y="19078"/>
                </a:cubicBezTo>
                <a:cubicBezTo>
                  <a:pt x="13876" y="19018"/>
                  <a:pt x="13899" y="18960"/>
                  <a:pt x="13948" y="18898"/>
                </a:cubicBezTo>
                <a:lnTo>
                  <a:pt x="14021" y="18805"/>
                </a:lnTo>
                <a:lnTo>
                  <a:pt x="14075" y="18908"/>
                </a:lnTo>
                <a:cubicBezTo>
                  <a:pt x="14144" y="19036"/>
                  <a:pt x="14251" y="19044"/>
                  <a:pt x="14323" y="18925"/>
                </a:cubicBezTo>
                <a:cubicBezTo>
                  <a:pt x="14351" y="18878"/>
                  <a:pt x="14393" y="18846"/>
                  <a:pt x="14416" y="18853"/>
                </a:cubicBezTo>
                <a:cubicBezTo>
                  <a:pt x="14564" y="18899"/>
                  <a:pt x="14671" y="18404"/>
                  <a:pt x="14578" y="18107"/>
                </a:cubicBezTo>
                <a:cubicBezTo>
                  <a:pt x="14545" y="18003"/>
                  <a:pt x="14545" y="17999"/>
                  <a:pt x="14582" y="17807"/>
                </a:cubicBezTo>
                <a:cubicBezTo>
                  <a:pt x="14614" y="17637"/>
                  <a:pt x="14628" y="17609"/>
                  <a:pt x="14680" y="17599"/>
                </a:cubicBezTo>
                <a:cubicBezTo>
                  <a:pt x="14713" y="17593"/>
                  <a:pt x="14760" y="17562"/>
                  <a:pt x="14787" y="17529"/>
                </a:cubicBezTo>
                <a:cubicBezTo>
                  <a:pt x="14831" y="17474"/>
                  <a:pt x="14842" y="17478"/>
                  <a:pt x="14911" y="17579"/>
                </a:cubicBezTo>
                <a:cubicBezTo>
                  <a:pt x="15026" y="17747"/>
                  <a:pt x="15063" y="17845"/>
                  <a:pt x="15075" y="18027"/>
                </a:cubicBezTo>
                <a:cubicBezTo>
                  <a:pt x="15081" y="18118"/>
                  <a:pt x="15097" y="18230"/>
                  <a:pt x="15110" y="18275"/>
                </a:cubicBezTo>
                <a:cubicBezTo>
                  <a:pt x="15148" y="18398"/>
                  <a:pt x="15144" y="18755"/>
                  <a:pt x="15103" y="18840"/>
                </a:cubicBezTo>
                <a:cubicBezTo>
                  <a:pt x="14970" y="19122"/>
                  <a:pt x="14961" y="19152"/>
                  <a:pt x="14961" y="19346"/>
                </a:cubicBezTo>
                <a:cubicBezTo>
                  <a:pt x="14961" y="19572"/>
                  <a:pt x="14995" y="19714"/>
                  <a:pt x="15071" y="19794"/>
                </a:cubicBezTo>
                <a:cubicBezTo>
                  <a:pt x="15115" y="19840"/>
                  <a:pt x="15132" y="19891"/>
                  <a:pt x="15148" y="20044"/>
                </a:cubicBezTo>
                <a:cubicBezTo>
                  <a:pt x="15171" y="20253"/>
                  <a:pt x="15237" y="20390"/>
                  <a:pt x="15315" y="20390"/>
                </a:cubicBezTo>
                <a:cubicBezTo>
                  <a:pt x="15377" y="20390"/>
                  <a:pt x="15384" y="20431"/>
                  <a:pt x="15345" y="20555"/>
                </a:cubicBezTo>
                <a:cubicBezTo>
                  <a:pt x="15302" y="20692"/>
                  <a:pt x="15300" y="20964"/>
                  <a:pt x="15341" y="21138"/>
                </a:cubicBezTo>
                <a:cubicBezTo>
                  <a:pt x="15370" y="21258"/>
                  <a:pt x="15386" y="21280"/>
                  <a:pt x="15478" y="21321"/>
                </a:cubicBezTo>
                <a:cubicBezTo>
                  <a:pt x="15532" y="21344"/>
                  <a:pt x="15605" y="21265"/>
                  <a:pt x="15644" y="21143"/>
                </a:cubicBezTo>
                <a:cubicBezTo>
                  <a:pt x="15682" y="21021"/>
                  <a:pt x="15690" y="20784"/>
                  <a:pt x="15660" y="20645"/>
                </a:cubicBezTo>
                <a:cubicBezTo>
                  <a:pt x="15645" y="20575"/>
                  <a:pt x="15647" y="20539"/>
                  <a:pt x="15672" y="20472"/>
                </a:cubicBezTo>
                <a:cubicBezTo>
                  <a:pt x="15689" y="20425"/>
                  <a:pt x="15713" y="20396"/>
                  <a:pt x="15727" y="20410"/>
                </a:cubicBezTo>
                <a:cubicBezTo>
                  <a:pt x="15740" y="20423"/>
                  <a:pt x="15782" y="20414"/>
                  <a:pt x="15818" y="20390"/>
                </a:cubicBezTo>
                <a:cubicBezTo>
                  <a:pt x="15895" y="20337"/>
                  <a:pt x="16017" y="20000"/>
                  <a:pt x="16036" y="19789"/>
                </a:cubicBezTo>
                <a:cubicBezTo>
                  <a:pt x="16050" y="19636"/>
                  <a:pt x="16010" y="19402"/>
                  <a:pt x="15956" y="19306"/>
                </a:cubicBezTo>
                <a:cubicBezTo>
                  <a:pt x="15901" y="19210"/>
                  <a:pt x="15947" y="18813"/>
                  <a:pt x="16013" y="18813"/>
                </a:cubicBezTo>
                <a:cubicBezTo>
                  <a:pt x="16033" y="18813"/>
                  <a:pt x="16072" y="18755"/>
                  <a:pt x="16100" y="18685"/>
                </a:cubicBezTo>
                <a:cubicBezTo>
                  <a:pt x="16179" y="18487"/>
                  <a:pt x="16168" y="18168"/>
                  <a:pt x="16074" y="17977"/>
                </a:cubicBezTo>
                <a:cubicBezTo>
                  <a:pt x="16039" y="17905"/>
                  <a:pt x="16038" y="17900"/>
                  <a:pt x="16070" y="17869"/>
                </a:cubicBezTo>
                <a:cubicBezTo>
                  <a:pt x="16089" y="17851"/>
                  <a:pt x="16115" y="17860"/>
                  <a:pt x="16131" y="17889"/>
                </a:cubicBezTo>
                <a:cubicBezTo>
                  <a:pt x="16238" y="18083"/>
                  <a:pt x="16269" y="18116"/>
                  <a:pt x="16323" y="18102"/>
                </a:cubicBezTo>
                <a:cubicBezTo>
                  <a:pt x="16373" y="18089"/>
                  <a:pt x="16389" y="18110"/>
                  <a:pt x="16427" y="18235"/>
                </a:cubicBezTo>
                <a:cubicBezTo>
                  <a:pt x="16469" y="18371"/>
                  <a:pt x="16471" y="18393"/>
                  <a:pt x="16450" y="18535"/>
                </a:cubicBezTo>
                <a:cubicBezTo>
                  <a:pt x="16408" y="18828"/>
                  <a:pt x="16466" y="19139"/>
                  <a:pt x="16574" y="19193"/>
                </a:cubicBezTo>
                <a:cubicBezTo>
                  <a:pt x="16607" y="19210"/>
                  <a:pt x="16634" y="19263"/>
                  <a:pt x="16651" y="19343"/>
                </a:cubicBezTo>
                <a:cubicBezTo>
                  <a:pt x="16700" y="19585"/>
                  <a:pt x="16786" y="19646"/>
                  <a:pt x="16939" y="19551"/>
                </a:cubicBezTo>
                <a:cubicBezTo>
                  <a:pt x="16959" y="19539"/>
                  <a:pt x="16967" y="19593"/>
                  <a:pt x="16974" y="19791"/>
                </a:cubicBezTo>
                <a:cubicBezTo>
                  <a:pt x="16982" y="20005"/>
                  <a:pt x="16991" y="20065"/>
                  <a:pt x="17034" y="20157"/>
                </a:cubicBezTo>
                <a:cubicBezTo>
                  <a:pt x="17078" y="20251"/>
                  <a:pt x="17097" y="20265"/>
                  <a:pt x="17172" y="20247"/>
                </a:cubicBezTo>
                <a:cubicBezTo>
                  <a:pt x="17242" y="20230"/>
                  <a:pt x="17268" y="20200"/>
                  <a:pt x="17300" y="20099"/>
                </a:cubicBezTo>
                <a:cubicBezTo>
                  <a:pt x="17342" y="19968"/>
                  <a:pt x="17354" y="19722"/>
                  <a:pt x="17324" y="19604"/>
                </a:cubicBezTo>
                <a:cubicBezTo>
                  <a:pt x="17313" y="19559"/>
                  <a:pt x="17323" y="19494"/>
                  <a:pt x="17359" y="19381"/>
                </a:cubicBezTo>
                <a:cubicBezTo>
                  <a:pt x="17407" y="19229"/>
                  <a:pt x="17415" y="19220"/>
                  <a:pt x="17508" y="19223"/>
                </a:cubicBezTo>
                <a:cubicBezTo>
                  <a:pt x="17598" y="19226"/>
                  <a:pt x="17612" y="19215"/>
                  <a:pt x="17658" y="19086"/>
                </a:cubicBezTo>
                <a:cubicBezTo>
                  <a:pt x="17714" y="18929"/>
                  <a:pt x="17722" y="18779"/>
                  <a:pt x="17689" y="18500"/>
                </a:cubicBezTo>
                <a:cubicBezTo>
                  <a:pt x="17659" y="18250"/>
                  <a:pt x="17601" y="18114"/>
                  <a:pt x="17525" y="18114"/>
                </a:cubicBezTo>
                <a:cubicBezTo>
                  <a:pt x="17474" y="18114"/>
                  <a:pt x="17459" y="18093"/>
                  <a:pt x="17445" y="18002"/>
                </a:cubicBezTo>
                <a:cubicBezTo>
                  <a:pt x="17417" y="17815"/>
                  <a:pt x="17425" y="17768"/>
                  <a:pt x="17520" y="17539"/>
                </a:cubicBezTo>
                <a:cubicBezTo>
                  <a:pt x="17607" y="17332"/>
                  <a:pt x="17612" y="17305"/>
                  <a:pt x="17613" y="17098"/>
                </a:cubicBezTo>
                <a:cubicBezTo>
                  <a:pt x="17615" y="16915"/>
                  <a:pt x="17622" y="16868"/>
                  <a:pt x="17655" y="16823"/>
                </a:cubicBezTo>
                <a:cubicBezTo>
                  <a:pt x="17700" y="16763"/>
                  <a:pt x="17742" y="16603"/>
                  <a:pt x="17743" y="16488"/>
                </a:cubicBezTo>
                <a:cubicBezTo>
                  <a:pt x="17743" y="16399"/>
                  <a:pt x="17756" y="16375"/>
                  <a:pt x="17823" y="16345"/>
                </a:cubicBezTo>
                <a:cubicBezTo>
                  <a:pt x="17851" y="16332"/>
                  <a:pt x="17893" y="16285"/>
                  <a:pt x="17918" y="16240"/>
                </a:cubicBezTo>
                <a:cubicBezTo>
                  <a:pt x="17942" y="16195"/>
                  <a:pt x="17991" y="16134"/>
                  <a:pt x="18027" y="16105"/>
                </a:cubicBezTo>
                <a:cubicBezTo>
                  <a:pt x="18087" y="16055"/>
                  <a:pt x="18097" y="16061"/>
                  <a:pt x="18154" y="16170"/>
                </a:cubicBezTo>
                <a:cubicBezTo>
                  <a:pt x="18188" y="16234"/>
                  <a:pt x="18217" y="16300"/>
                  <a:pt x="18218" y="16315"/>
                </a:cubicBezTo>
                <a:cubicBezTo>
                  <a:pt x="18219" y="16330"/>
                  <a:pt x="18220" y="16444"/>
                  <a:pt x="18222" y="16570"/>
                </a:cubicBezTo>
                <a:cubicBezTo>
                  <a:pt x="18225" y="16847"/>
                  <a:pt x="18268" y="16974"/>
                  <a:pt x="18378" y="17041"/>
                </a:cubicBezTo>
                <a:cubicBezTo>
                  <a:pt x="18431" y="17073"/>
                  <a:pt x="18453" y="17111"/>
                  <a:pt x="18457" y="17173"/>
                </a:cubicBezTo>
                <a:cubicBezTo>
                  <a:pt x="18482" y="17565"/>
                  <a:pt x="18608" y="17739"/>
                  <a:pt x="18741" y="17566"/>
                </a:cubicBezTo>
                <a:cubicBezTo>
                  <a:pt x="18803" y="17487"/>
                  <a:pt x="18829" y="17378"/>
                  <a:pt x="18829" y="17196"/>
                </a:cubicBezTo>
                <a:cubicBezTo>
                  <a:pt x="18829" y="17084"/>
                  <a:pt x="18839" y="17047"/>
                  <a:pt x="18886" y="16998"/>
                </a:cubicBezTo>
                <a:cubicBezTo>
                  <a:pt x="18950" y="16930"/>
                  <a:pt x="18969" y="16947"/>
                  <a:pt x="18969" y="17066"/>
                </a:cubicBezTo>
                <a:cubicBezTo>
                  <a:pt x="18969" y="17112"/>
                  <a:pt x="18991" y="17212"/>
                  <a:pt x="19019" y="17291"/>
                </a:cubicBezTo>
                <a:cubicBezTo>
                  <a:pt x="19068" y="17433"/>
                  <a:pt x="19069" y="17444"/>
                  <a:pt x="19057" y="17817"/>
                </a:cubicBezTo>
                <a:cubicBezTo>
                  <a:pt x="19056" y="17834"/>
                  <a:pt x="19033" y="17879"/>
                  <a:pt x="19006" y="17914"/>
                </a:cubicBezTo>
                <a:cubicBezTo>
                  <a:pt x="18978" y="17950"/>
                  <a:pt x="18942" y="18048"/>
                  <a:pt x="18926" y="18134"/>
                </a:cubicBezTo>
                <a:cubicBezTo>
                  <a:pt x="18909" y="18221"/>
                  <a:pt x="18876" y="18310"/>
                  <a:pt x="18854" y="18332"/>
                </a:cubicBezTo>
                <a:cubicBezTo>
                  <a:pt x="18794" y="18389"/>
                  <a:pt x="18753" y="18571"/>
                  <a:pt x="18753" y="18780"/>
                </a:cubicBezTo>
                <a:cubicBezTo>
                  <a:pt x="18753" y="19026"/>
                  <a:pt x="18830" y="19208"/>
                  <a:pt x="18935" y="19208"/>
                </a:cubicBezTo>
                <a:cubicBezTo>
                  <a:pt x="19029" y="19208"/>
                  <a:pt x="19066" y="19151"/>
                  <a:pt x="19109" y="18943"/>
                </a:cubicBezTo>
                <a:cubicBezTo>
                  <a:pt x="19128" y="18847"/>
                  <a:pt x="19147" y="18770"/>
                  <a:pt x="19150" y="18770"/>
                </a:cubicBezTo>
                <a:cubicBezTo>
                  <a:pt x="19153" y="18770"/>
                  <a:pt x="19184" y="18886"/>
                  <a:pt x="19219" y="19028"/>
                </a:cubicBezTo>
                <a:cubicBezTo>
                  <a:pt x="19282" y="19282"/>
                  <a:pt x="19283" y="19288"/>
                  <a:pt x="19257" y="19446"/>
                </a:cubicBezTo>
                <a:cubicBezTo>
                  <a:pt x="19225" y="19637"/>
                  <a:pt x="19237" y="19868"/>
                  <a:pt x="19285" y="19977"/>
                </a:cubicBezTo>
                <a:cubicBezTo>
                  <a:pt x="19303" y="20018"/>
                  <a:pt x="19319" y="20083"/>
                  <a:pt x="19319" y="20122"/>
                </a:cubicBezTo>
                <a:cubicBezTo>
                  <a:pt x="19319" y="20212"/>
                  <a:pt x="19369" y="20365"/>
                  <a:pt x="19418" y="20427"/>
                </a:cubicBezTo>
                <a:cubicBezTo>
                  <a:pt x="19492" y="20521"/>
                  <a:pt x="19563" y="20488"/>
                  <a:pt x="19628" y="20324"/>
                </a:cubicBezTo>
                <a:cubicBezTo>
                  <a:pt x="19684" y="20186"/>
                  <a:pt x="19689" y="20150"/>
                  <a:pt x="19683" y="19962"/>
                </a:cubicBezTo>
                <a:lnTo>
                  <a:pt x="19677" y="19754"/>
                </a:lnTo>
                <a:lnTo>
                  <a:pt x="19744" y="19741"/>
                </a:lnTo>
                <a:cubicBezTo>
                  <a:pt x="19815" y="19727"/>
                  <a:pt x="19878" y="19820"/>
                  <a:pt x="19878" y="19939"/>
                </a:cubicBezTo>
                <a:cubicBezTo>
                  <a:pt x="19878" y="19973"/>
                  <a:pt x="19914" y="20041"/>
                  <a:pt x="19957" y="20089"/>
                </a:cubicBezTo>
                <a:cubicBezTo>
                  <a:pt x="20025" y="20163"/>
                  <a:pt x="20047" y="20169"/>
                  <a:pt x="20098" y="20127"/>
                </a:cubicBezTo>
                <a:cubicBezTo>
                  <a:pt x="20176" y="20062"/>
                  <a:pt x="20228" y="19891"/>
                  <a:pt x="20228" y="19704"/>
                </a:cubicBezTo>
                <a:cubicBezTo>
                  <a:pt x="20228" y="19553"/>
                  <a:pt x="20232" y="19542"/>
                  <a:pt x="20321" y="19494"/>
                </a:cubicBezTo>
                <a:cubicBezTo>
                  <a:pt x="20394" y="19453"/>
                  <a:pt x="20431" y="19220"/>
                  <a:pt x="20396" y="19010"/>
                </a:cubicBezTo>
                <a:cubicBezTo>
                  <a:pt x="20381" y="18921"/>
                  <a:pt x="20352" y="18840"/>
                  <a:pt x="20326" y="18815"/>
                </a:cubicBezTo>
                <a:cubicBezTo>
                  <a:pt x="20284" y="18775"/>
                  <a:pt x="20281" y="18757"/>
                  <a:pt x="20281" y="18450"/>
                </a:cubicBezTo>
                <a:cubicBezTo>
                  <a:pt x="20281" y="18131"/>
                  <a:pt x="20282" y="18122"/>
                  <a:pt x="20342" y="18007"/>
                </a:cubicBezTo>
                <a:cubicBezTo>
                  <a:pt x="20376" y="17943"/>
                  <a:pt x="20403" y="17853"/>
                  <a:pt x="20403" y="17809"/>
                </a:cubicBezTo>
                <a:cubicBezTo>
                  <a:pt x="20403" y="17708"/>
                  <a:pt x="20433" y="17651"/>
                  <a:pt x="20498" y="17621"/>
                </a:cubicBezTo>
                <a:cubicBezTo>
                  <a:pt x="20540" y="17603"/>
                  <a:pt x="20559" y="17625"/>
                  <a:pt x="20605" y="17747"/>
                </a:cubicBezTo>
                <a:cubicBezTo>
                  <a:pt x="20646" y="17854"/>
                  <a:pt x="20676" y="17894"/>
                  <a:pt x="20716" y="17894"/>
                </a:cubicBezTo>
                <a:cubicBezTo>
                  <a:pt x="20759" y="17894"/>
                  <a:pt x="20775" y="17919"/>
                  <a:pt x="20788" y="18007"/>
                </a:cubicBezTo>
                <a:cubicBezTo>
                  <a:pt x="20803" y="18105"/>
                  <a:pt x="20798" y="18138"/>
                  <a:pt x="20744" y="18265"/>
                </a:cubicBezTo>
                <a:cubicBezTo>
                  <a:pt x="20691" y="18390"/>
                  <a:pt x="20683" y="18435"/>
                  <a:pt x="20683" y="18615"/>
                </a:cubicBezTo>
                <a:cubicBezTo>
                  <a:pt x="20683" y="18790"/>
                  <a:pt x="20691" y="18841"/>
                  <a:pt x="20737" y="18948"/>
                </a:cubicBezTo>
                <a:cubicBezTo>
                  <a:pt x="20779" y="19047"/>
                  <a:pt x="20808" y="19076"/>
                  <a:pt x="20865" y="19076"/>
                </a:cubicBezTo>
                <a:cubicBezTo>
                  <a:pt x="20929" y="19076"/>
                  <a:pt x="20954" y="19046"/>
                  <a:pt x="21042" y="18853"/>
                </a:cubicBezTo>
                <a:lnTo>
                  <a:pt x="21145" y="18630"/>
                </a:lnTo>
                <a:lnTo>
                  <a:pt x="21213" y="18810"/>
                </a:lnTo>
                <a:cubicBezTo>
                  <a:pt x="21292" y="19019"/>
                  <a:pt x="21344" y="19062"/>
                  <a:pt x="21433" y="18995"/>
                </a:cubicBezTo>
                <a:cubicBezTo>
                  <a:pt x="21537" y="18917"/>
                  <a:pt x="21584" y="18640"/>
                  <a:pt x="21540" y="18352"/>
                </a:cubicBezTo>
                <a:cubicBezTo>
                  <a:pt x="21526" y="18262"/>
                  <a:pt x="21528" y="18216"/>
                  <a:pt x="21547" y="18162"/>
                </a:cubicBezTo>
                <a:cubicBezTo>
                  <a:pt x="21588" y="18046"/>
                  <a:pt x="21600" y="17785"/>
                  <a:pt x="21570" y="17634"/>
                </a:cubicBezTo>
                <a:cubicBezTo>
                  <a:pt x="21555" y="17558"/>
                  <a:pt x="21551" y="17490"/>
                  <a:pt x="21560" y="17476"/>
                </a:cubicBezTo>
                <a:cubicBezTo>
                  <a:pt x="21569" y="17463"/>
                  <a:pt x="21575" y="17359"/>
                  <a:pt x="21575" y="17246"/>
                </a:cubicBezTo>
                <a:cubicBezTo>
                  <a:pt x="21574" y="16935"/>
                  <a:pt x="21493" y="16737"/>
                  <a:pt x="21378" y="16765"/>
                </a:cubicBezTo>
                <a:cubicBezTo>
                  <a:pt x="21325" y="16779"/>
                  <a:pt x="21322" y="16770"/>
                  <a:pt x="21312" y="16608"/>
                </a:cubicBezTo>
                <a:cubicBezTo>
                  <a:pt x="21299" y="16412"/>
                  <a:pt x="21230" y="16232"/>
                  <a:pt x="21167" y="16232"/>
                </a:cubicBezTo>
                <a:cubicBezTo>
                  <a:pt x="21106" y="16232"/>
                  <a:pt x="21098" y="16182"/>
                  <a:pt x="21141" y="16070"/>
                </a:cubicBezTo>
                <a:cubicBezTo>
                  <a:pt x="21197" y="15920"/>
                  <a:pt x="21197" y="15579"/>
                  <a:pt x="21141" y="15429"/>
                </a:cubicBezTo>
                <a:cubicBezTo>
                  <a:pt x="21118" y="15368"/>
                  <a:pt x="21076" y="15306"/>
                  <a:pt x="21049" y="15291"/>
                </a:cubicBezTo>
                <a:cubicBezTo>
                  <a:pt x="20994" y="15261"/>
                  <a:pt x="20972" y="15206"/>
                  <a:pt x="20957" y="15053"/>
                </a:cubicBezTo>
                <a:cubicBezTo>
                  <a:pt x="20943" y="14904"/>
                  <a:pt x="20971" y="14830"/>
                  <a:pt x="21029" y="14871"/>
                </a:cubicBezTo>
                <a:cubicBezTo>
                  <a:pt x="21136" y="14945"/>
                  <a:pt x="21261" y="14739"/>
                  <a:pt x="21261" y="14488"/>
                </a:cubicBezTo>
                <a:cubicBezTo>
                  <a:pt x="21261" y="14402"/>
                  <a:pt x="21281" y="14334"/>
                  <a:pt x="21343" y="14220"/>
                </a:cubicBezTo>
                <a:cubicBezTo>
                  <a:pt x="21457" y="14007"/>
                  <a:pt x="21468" y="13869"/>
                  <a:pt x="21405" y="13487"/>
                </a:cubicBezTo>
                <a:cubicBezTo>
                  <a:pt x="21360" y="13215"/>
                  <a:pt x="21350" y="13187"/>
                  <a:pt x="21279" y="13121"/>
                </a:cubicBezTo>
                <a:cubicBezTo>
                  <a:pt x="21177" y="13027"/>
                  <a:pt x="21154" y="12866"/>
                  <a:pt x="21217" y="12681"/>
                </a:cubicBezTo>
                <a:cubicBezTo>
                  <a:pt x="21240" y="12612"/>
                  <a:pt x="21263" y="12516"/>
                  <a:pt x="21270" y="12466"/>
                </a:cubicBezTo>
                <a:cubicBezTo>
                  <a:pt x="21288" y="12324"/>
                  <a:pt x="21265" y="12097"/>
                  <a:pt x="21222" y="11997"/>
                </a:cubicBezTo>
                <a:cubicBezTo>
                  <a:pt x="21144" y="11818"/>
                  <a:pt x="20979" y="11797"/>
                  <a:pt x="20915" y="11957"/>
                </a:cubicBezTo>
                <a:cubicBezTo>
                  <a:pt x="20891" y="12018"/>
                  <a:pt x="20883" y="12018"/>
                  <a:pt x="20846" y="11957"/>
                </a:cubicBezTo>
                <a:cubicBezTo>
                  <a:pt x="20820" y="11914"/>
                  <a:pt x="20805" y="11846"/>
                  <a:pt x="20805" y="11772"/>
                </a:cubicBezTo>
                <a:cubicBezTo>
                  <a:pt x="20805" y="11561"/>
                  <a:pt x="20723" y="11334"/>
                  <a:pt x="20646" y="11332"/>
                </a:cubicBezTo>
                <a:cubicBezTo>
                  <a:pt x="20594" y="11330"/>
                  <a:pt x="20574" y="11281"/>
                  <a:pt x="20548" y="11089"/>
                </a:cubicBezTo>
                <a:cubicBezTo>
                  <a:pt x="20533" y="10975"/>
                  <a:pt x="20536" y="10937"/>
                  <a:pt x="20572" y="10834"/>
                </a:cubicBezTo>
                <a:cubicBezTo>
                  <a:pt x="20595" y="10767"/>
                  <a:pt x="20613" y="10667"/>
                  <a:pt x="20613" y="10608"/>
                </a:cubicBezTo>
                <a:cubicBezTo>
                  <a:pt x="20613" y="10545"/>
                  <a:pt x="20630" y="10474"/>
                  <a:pt x="20655" y="10433"/>
                </a:cubicBezTo>
                <a:cubicBezTo>
                  <a:pt x="20747" y="10282"/>
                  <a:pt x="20757" y="9906"/>
                  <a:pt x="20674" y="9710"/>
                </a:cubicBezTo>
                <a:cubicBezTo>
                  <a:pt x="20640" y="9630"/>
                  <a:pt x="20610" y="9607"/>
                  <a:pt x="20536" y="9605"/>
                </a:cubicBezTo>
                <a:cubicBezTo>
                  <a:pt x="20454" y="9602"/>
                  <a:pt x="20436" y="9586"/>
                  <a:pt x="20402" y="9477"/>
                </a:cubicBezTo>
                <a:cubicBezTo>
                  <a:pt x="20366" y="9364"/>
                  <a:pt x="20364" y="9338"/>
                  <a:pt x="20384" y="9204"/>
                </a:cubicBezTo>
                <a:cubicBezTo>
                  <a:pt x="20428" y="8899"/>
                  <a:pt x="20338" y="8574"/>
                  <a:pt x="20210" y="8574"/>
                </a:cubicBezTo>
                <a:cubicBezTo>
                  <a:pt x="20160" y="8574"/>
                  <a:pt x="20126" y="8611"/>
                  <a:pt x="20070" y="8729"/>
                </a:cubicBezTo>
                <a:cubicBezTo>
                  <a:pt x="19949" y="8981"/>
                  <a:pt x="19932" y="8993"/>
                  <a:pt x="19889" y="8866"/>
                </a:cubicBezTo>
                <a:cubicBezTo>
                  <a:pt x="19803" y="8611"/>
                  <a:pt x="19693" y="8591"/>
                  <a:pt x="19605" y="8811"/>
                </a:cubicBezTo>
                <a:cubicBezTo>
                  <a:pt x="19558" y="8930"/>
                  <a:pt x="19546" y="8996"/>
                  <a:pt x="19546" y="9132"/>
                </a:cubicBezTo>
                <a:cubicBezTo>
                  <a:pt x="19546" y="9361"/>
                  <a:pt x="19453" y="9625"/>
                  <a:pt x="19373" y="9625"/>
                </a:cubicBezTo>
                <a:cubicBezTo>
                  <a:pt x="19340" y="9625"/>
                  <a:pt x="19305" y="9662"/>
                  <a:pt x="19284" y="9720"/>
                </a:cubicBezTo>
                <a:lnTo>
                  <a:pt x="19249" y="9815"/>
                </a:lnTo>
                <a:lnTo>
                  <a:pt x="19148" y="9707"/>
                </a:lnTo>
                <a:cubicBezTo>
                  <a:pt x="19054" y="9608"/>
                  <a:pt x="19046" y="9585"/>
                  <a:pt x="19036" y="9427"/>
                </a:cubicBezTo>
                <a:cubicBezTo>
                  <a:pt x="19024" y="9242"/>
                  <a:pt x="18955" y="9057"/>
                  <a:pt x="18899" y="9057"/>
                </a:cubicBezTo>
                <a:cubicBezTo>
                  <a:pt x="18852" y="9057"/>
                  <a:pt x="18776" y="8674"/>
                  <a:pt x="18795" y="8541"/>
                </a:cubicBezTo>
                <a:cubicBezTo>
                  <a:pt x="18803" y="8488"/>
                  <a:pt x="18822" y="8443"/>
                  <a:pt x="18838" y="8443"/>
                </a:cubicBezTo>
                <a:cubicBezTo>
                  <a:pt x="18891" y="8443"/>
                  <a:pt x="18971" y="8305"/>
                  <a:pt x="18993" y="8178"/>
                </a:cubicBezTo>
                <a:cubicBezTo>
                  <a:pt x="19006" y="8098"/>
                  <a:pt x="19043" y="8012"/>
                  <a:pt x="19092" y="7950"/>
                </a:cubicBezTo>
                <a:cubicBezTo>
                  <a:pt x="19168" y="7853"/>
                  <a:pt x="19171" y="7854"/>
                  <a:pt x="19231" y="7930"/>
                </a:cubicBezTo>
                <a:cubicBezTo>
                  <a:pt x="19271" y="7982"/>
                  <a:pt x="19310" y="7999"/>
                  <a:pt x="19345" y="7980"/>
                </a:cubicBezTo>
                <a:cubicBezTo>
                  <a:pt x="19374" y="7965"/>
                  <a:pt x="19434" y="7957"/>
                  <a:pt x="19479" y="7960"/>
                </a:cubicBezTo>
                <a:cubicBezTo>
                  <a:pt x="19546" y="7966"/>
                  <a:pt x="19570" y="7943"/>
                  <a:pt x="19614" y="7843"/>
                </a:cubicBezTo>
                <a:cubicBezTo>
                  <a:pt x="19675" y="7702"/>
                  <a:pt x="19693" y="7522"/>
                  <a:pt x="19666" y="7317"/>
                </a:cubicBezTo>
                <a:cubicBezTo>
                  <a:pt x="19650" y="7191"/>
                  <a:pt x="19653" y="7159"/>
                  <a:pt x="19693" y="7039"/>
                </a:cubicBezTo>
                <a:cubicBezTo>
                  <a:pt x="19733" y="6920"/>
                  <a:pt x="19750" y="6903"/>
                  <a:pt x="19836" y="6897"/>
                </a:cubicBezTo>
                <a:cubicBezTo>
                  <a:pt x="19919" y="6891"/>
                  <a:pt x="19939" y="6871"/>
                  <a:pt x="19972" y="6771"/>
                </a:cubicBezTo>
                <a:lnTo>
                  <a:pt x="20010" y="6656"/>
                </a:lnTo>
                <a:lnTo>
                  <a:pt x="20059" y="6761"/>
                </a:lnTo>
                <a:cubicBezTo>
                  <a:pt x="20149" y="6957"/>
                  <a:pt x="20314" y="6885"/>
                  <a:pt x="20351" y="6634"/>
                </a:cubicBezTo>
                <a:cubicBezTo>
                  <a:pt x="20409" y="6235"/>
                  <a:pt x="20458" y="6159"/>
                  <a:pt x="20558" y="6328"/>
                </a:cubicBezTo>
                <a:cubicBezTo>
                  <a:pt x="20627" y="6445"/>
                  <a:pt x="20677" y="6457"/>
                  <a:pt x="20762" y="6369"/>
                </a:cubicBezTo>
                <a:cubicBezTo>
                  <a:pt x="20829" y="6298"/>
                  <a:pt x="20858" y="6162"/>
                  <a:pt x="20858" y="5916"/>
                </a:cubicBezTo>
                <a:cubicBezTo>
                  <a:pt x="20858" y="5817"/>
                  <a:pt x="20871" y="5722"/>
                  <a:pt x="20893" y="5663"/>
                </a:cubicBezTo>
                <a:cubicBezTo>
                  <a:pt x="20948" y="5518"/>
                  <a:pt x="20963" y="5335"/>
                  <a:pt x="20935" y="5137"/>
                </a:cubicBezTo>
                <a:cubicBezTo>
                  <a:pt x="20912" y="4970"/>
                  <a:pt x="20913" y="4961"/>
                  <a:pt x="20967" y="4822"/>
                </a:cubicBezTo>
                <a:cubicBezTo>
                  <a:pt x="21011" y="4709"/>
                  <a:pt x="21036" y="4679"/>
                  <a:pt x="21089" y="4679"/>
                </a:cubicBezTo>
                <a:cubicBezTo>
                  <a:pt x="21216" y="4679"/>
                  <a:pt x="21278" y="4543"/>
                  <a:pt x="21282" y="4254"/>
                </a:cubicBezTo>
                <a:cubicBezTo>
                  <a:pt x="21284" y="4045"/>
                  <a:pt x="21261" y="3941"/>
                  <a:pt x="21181" y="3803"/>
                </a:cubicBezTo>
                <a:cubicBezTo>
                  <a:pt x="21115" y="3689"/>
                  <a:pt x="21104" y="3647"/>
                  <a:pt x="21104" y="3520"/>
                </a:cubicBezTo>
                <a:cubicBezTo>
                  <a:pt x="21103" y="3402"/>
                  <a:pt x="21113" y="3355"/>
                  <a:pt x="21154" y="3295"/>
                </a:cubicBezTo>
                <a:cubicBezTo>
                  <a:pt x="21243" y="3163"/>
                  <a:pt x="21255" y="2745"/>
                  <a:pt x="21175" y="2562"/>
                </a:cubicBezTo>
                <a:cubicBezTo>
                  <a:pt x="21156" y="2519"/>
                  <a:pt x="21106" y="2474"/>
                  <a:pt x="21064" y="2462"/>
                </a:cubicBezTo>
                <a:cubicBezTo>
                  <a:pt x="21017" y="2447"/>
                  <a:pt x="20979" y="2404"/>
                  <a:pt x="20960" y="2346"/>
                </a:cubicBezTo>
                <a:cubicBezTo>
                  <a:pt x="20933" y="2261"/>
                  <a:pt x="20933" y="2248"/>
                  <a:pt x="20964" y="2149"/>
                </a:cubicBezTo>
                <a:cubicBezTo>
                  <a:pt x="21037" y="1916"/>
                  <a:pt x="20981" y="1525"/>
                  <a:pt x="20863" y="1445"/>
                </a:cubicBezTo>
                <a:cubicBezTo>
                  <a:pt x="20742" y="1364"/>
                  <a:pt x="20578" y="1596"/>
                  <a:pt x="20578" y="1851"/>
                </a:cubicBezTo>
                <a:cubicBezTo>
                  <a:pt x="20578" y="2028"/>
                  <a:pt x="20544" y="2063"/>
                  <a:pt x="20487" y="1943"/>
                </a:cubicBezTo>
                <a:cubicBezTo>
                  <a:pt x="20410" y="1781"/>
                  <a:pt x="20296" y="1794"/>
                  <a:pt x="20225" y="1971"/>
                </a:cubicBezTo>
                <a:cubicBezTo>
                  <a:pt x="20174" y="2097"/>
                  <a:pt x="20171" y="2118"/>
                  <a:pt x="20180" y="2359"/>
                </a:cubicBezTo>
                <a:cubicBezTo>
                  <a:pt x="20187" y="2560"/>
                  <a:pt x="20183" y="2630"/>
                  <a:pt x="20161" y="2687"/>
                </a:cubicBezTo>
                <a:cubicBezTo>
                  <a:pt x="20141" y="2736"/>
                  <a:pt x="20132" y="2838"/>
                  <a:pt x="20131" y="3005"/>
                </a:cubicBezTo>
                <a:cubicBezTo>
                  <a:pt x="20129" y="3229"/>
                  <a:pt x="20123" y="3262"/>
                  <a:pt x="20071" y="3373"/>
                </a:cubicBezTo>
                <a:cubicBezTo>
                  <a:pt x="20026" y="3465"/>
                  <a:pt x="20005" y="3485"/>
                  <a:pt x="19982" y="3453"/>
                </a:cubicBezTo>
                <a:cubicBezTo>
                  <a:pt x="19933" y="3388"/>
                  <a:pt x="19845" y="3402"/>
                  <a:pt x="19788" y="3485"/>
                </a:cubicBezTo>
                <a:cubicBezTo>
                  <a:pt x="19721" y="3584"/>
                  <a:pt x="19688" y="3844"/>
                  <a:pt x="19717" y="4036"/>
                </a:cubicBezTo>
                <a:cubicBezTo>
                  <a:pt x="19728" y="4109"/>
                  <a:pt x="19733" y="4186"/>
                  <a:pt x="19728" y="4206"/>
                </a:cubicBezTo>
                <a:cubicBezTo>
                  <a:pt x="19723" y="4227"/>
                  <a:pt x="19680" y="4244"/>
                  <a:pt x="19633" y="4244"/>
                </a:cubicBezTo>
                <a:cubicBezTo>
                  <a:pt x="19553" y="4244"/>
                  <a:pt x="19546" y="4233"/>
                  <a:pt x="19519" y="4093"/>
                </a:cubicBezTo>
                <a:cubicBezTo>
                  <a:pt x="19501" y="3999"/>
                  <a:pt x="19470" y="3926"/>
                  <a:pt x="19435" y="3893"/>
                </a:cubicBezTo>
                <a:cubicBezTo>
                  <a:pt x="19339" y="3804"/>
                  <a:pt x="19328" y="3780"/>
                  <a:pt x="19312" y="3613"/>
                </a:cubicBezTo>
                <a:cubicBezTo>
                  <a:pt x="19299" y="3474"/>
                  <a:pt x="19302" y="3435"/>
                  <a:pt x="19335" y="3348"/>
                </a:cubicBezTo>
                <a:cubicBezTo>
                  <a:pt x="19412" y="3143"/>
                  <a:pt x="19410" y="2769"/>
                  <a:pt x="19332" y="2629"/>
                </a:cubicBezTo>
                <a:cubicBezTo>
                  <a:pt x="19228" y="2443"/>
                  <a:pt x="19113" y="2495"/>
                  <a:pt x="19048" y="2754"/>
                </a:cubicBezTo>
                <a:cubicBezTo>
                  <a:pt x="19014" y="2890"/>
                  <a:pt x="18991" y="2928"/>
                  <a:pt x="18935" y="2952"/>
                </a:cubicBezTo>
                <a:cubicBezTo>
                  <a:pt x="18869" y="2980"/>
                  <a:pt x="18860" y="2969"/>
                  <a:pt x="18796" y="2802"/>
                </a:cubicBezTo>
                <a:cubicBezTo>
                  <a:pt x="18739" y="2650"/>
                  <a:pt x="18717" y="2624"/>
                  <a:pt x="18657" y="2624"/>
                </a:cubicBezTo>
                <a:cubicBezTo>
                  <a:pt x="18603" y="2624"/>
                  <a:pt x="18574" y="2653"/>
                  <a:pt x="18532" y="2749"/>
                </a:cubicBezTo>
                <a:cubicBezTo>
                  <a:pt x="18486" y="2857"/>
                  <a:pt x="18478" y="2910"/>
                  <a:pt x="18478" y="3085"/>
                </a:cubicBezTo>
                <a:cubicBezTo>
                  <a:pt x="18478" y="3267"/>
                  <a:pt x="18487" y="3309"/>
                  <a:pt x="18543" y="3443"/>
                </a:cubicBezTo>
                <a:lnTo>
                  <a:pt x="18607" y="3595"/>
                </a:lnTo>
                <a:lnTo>
                  <a:pt x="18568" y="3670"/>
                </a:lnTo>
                <a:cubicBezTo>
                  <a:pt x="18547" y="3711"/>
                  <a:pt x="18518" y="3819"/>
                  <a:pt x="18505" y="3913"/>
                </a:cubicBezTo>
                <a:cubicBezTo>
                  <a:pt x="18476" y="4124"/>
                  <a:pt x="18497" y="4300"/>
                  <a:pt x="18568" y="4469"/>
                </a:cubicBezTo>
                <a:cubicBezTo>
                  <a:pt x="18610" y="4568"/>
                  <a:pt x="18618" y="4623"/>
                  <a:pt x="18618" y="4809"/>
                </a:cubicBezTo>
                <a:cubicBezTo>
                  <a:pt x="18618" y="5021"/>
                  <a:pt x="18615" y="5032"/>
                  <a:pt x="18550" y="5115"/>
                </a:cubicBezTo>
                <a:cubicBezTo>
                  <a:pt x="18479" y="5206"/>
                  <a:pt x="18462" y="5294"/>
                  <a:pt x="18461" y="5560"/>
                </a:cubicBezTo>
                <a:cubicBezTo>
                  <a:pt x="18461" y="5722"/>
                  <a:pt x="18525" y="5944"/>
                  <a:pt x="18576" y="5956"/>
                </a:cubicBezTo>
                <a:cubicBezTo>
                  <a:pt x="18616" y="5965"/>
                  <a:pt x="18626" y="5969"/>
                  <a:pt x="18649" y="6006"/>
                </a:cubicBezTo>
                <a:cubicBezTo>
                  <a:pt x="18676" y="6049"/>
                  <a:pt x="18678" y="6283"/>
                  <a:pt x="18651" y="6323"/>
                </a:cubicBezTo>
                <a:cubicBezTo>
                  <a:pt x="18617" y="6377"/>
                  <a:pt x="18644" y="6730"/>
                  <a:pt x="18693" y="6859"/>
                </a:cubicBezTo>
                <a:lnTo>
                  <a:pt x="18738" y="6977"/>
                </a:lnTo>
                <a:lnTo>
                  <a:pt x="18703" y="7084"/>
                </a:lnTo>
                <a:cubicBezTo>
                  <a:pt x="18677" y="7166"/>
                  <a:pt x="18669" y="7248"/>
                  <a:pt x="18672" y="7415"/>
                </a:cubicBezTo>
                <a:cubicBezTo>
                  <a:pt x="18675" y="7536"/>
                  <a:pt x="18671" y="7664"/>
                  <a:pt x="18665" y="7700"/>
                </a:cubicBezTo>
                <a:cubicBezTo>
                  <a:pt x="18659" y="7736"/>
                  <a:pt x="18646" y="7821"/>
                  <a:pt x="18636" y="7888"/>
                </a:cubicBezTo>
                <a:cubicBezTo>
                  <a:pt x="18622" y="7988"/>
                  <a:pt x="18611" y="8003"/>
                  <a:pt x="18575" y="7980"/>
                </a:cubicBezTo>
                <a:cubicBezTo>
                  <a:pt x="18519" y="7945"/>
                  <a:pt x="18421" y="8029"/>
                  <a:pt x="18356" y="8166"/>
                </a:cubicBezTo>
                <a:cubicBezTo>
                  <a:pt x="18294" y="8295"/>
                  <a:pt x="18272" y="8519"/>
                  <a:pt x="18303" y="8706"/>
                </a:cubicBezTo>
                <a:cubicBezTo>
                  <a:pt x="18324" y="8833"/>
                  <a:pt x="18322" y="8848"/>
                  <a:pt x="18237" y="9064"/>
                </a:cubicBezTo>
                <a:lnTo>
                  <a:pt x="18149" y="9289"/>
                </a:lnTo>
                <a:lnTo>
                  <a:pt x="18095" y="9174"/>
                </a:lnTo>
                <a:cubicBezTo>
                  <a:pt x="17972" y="8917"/>
                  <a:pt x="17798" y="8994"/>
                  <a:pt x="17770" y="9319"/>
                </a:cubicBezTo>
                <a:cubicBezTo>
                  <a:pt x="17755" y="9490"/>
                  <a:pt x="17736" y="9515"/>
                  <a:pt x="17578" y="9595"/>
                </a:cubicBezTo>
                <a:lnTo>
                  <a:pt x="17441" y="9665"/>
                </a:lnTo>
                <a:lnTo>
                  <a:pt x="17390" y="9560"/>
                </a:lnTo>
                <a:cubicBezTo>
                  <a:pt x="17347" y="9468"/>
                  <a:pt x="17305" y="9434"/>
                  <a:pt x="17187" y="9392"/>
                </a:cubicBezTo>
                <a:cubicBezTo>
                  <a:pt x="17174" y="9388"/>
                  <a:pt x="17132" y="9211"/>
                  <a:pt x="17094" y="8999"/>
                </a:cubicBezTo>
                <a:lnTo>
                  <a:pt x="17025" y="8611"/>
                </a:lnTo>
                <a:lnTo>
                  <a:pt x="17060" y="8468"/>
                </a:lnTo>
                <a:cubicBezTo>
                  <a:pt x="17146" y="8119"/>
                  <a:pt x="17065" y="7700"/>
                  <a:pt x="16910" y="7700"/>
                </a:cubicBezTo>
                <a:cubicBezTo>
                  <a:pt x="16886" y="7700"/>
                  <a:pt x="16851" y="7720"/>
                  <a:pt x="16832" y="7745"/>
                </a:cubicBezTo>
                <a:cubicBezTo>
                  <a:pt x="16803" y="7784"/>
                  <a:pt x="16780" y="7757"/>
                  <a:pt x="16689" y="7565"/>
                </a:cubicBezTo>
                <a:cubicBezTo>
                  <a:pt x="16629" y="7440"/>
                  <a:pt x="16580" y="7316"/>
                  <a:pt x="16580" y="7290"/>
                </a:cubicBezTo>
                <a:cubicBezTo>
                  <a:pt x="16580" y="7263"/>
                  <a:pt x="16624" y="7227"/>
                  <a:pt x="16681" y="7212"/>
                </a:cubicBezTo>
                <a:cubicBezTo>
                  <a:pt x="16740" y="7196"/>
                  <a:pt x="16796" y="7154"/>
                  <a:pt x="16816" y="7109"/>
                </a:cubicBezTo>
                <a:cubicBezTo>
                  <a:pt x="16859" y="7012"/>
                  <a:pt x="16879" y="6756"/>
                  <a:pt x="16856" y="6601"/>
                </a:cubicBezTo>
                <a:cubicBezTo>
                  <a:pt x="16839" y="6491"/>
                  <a:pt x="16846" y="6463"/>
                  <a:pt x="16959" y="6183"/>
                </a:cubicBezTo>
                <a:lnTo>
                  <a:pt x="17080" y="5883"/>
                </a:lnTo>
                <a:lnTo>
                  <a:pt x="17175" y="5898"/>
                </a:lnTo>
                <a:cubicBezTo>
                  <a:pt x="17262" y="5912"/>
                  <a:pt x="17275" y="5900"/>
                  <a:pt x="17323" y="5780"/>
                </a:cubicBezTo>
                <a:cubicBezTo>
                  <a:pt x="17393" y="5606"/>
                  <a:pt x="17398" y="5317"/>
                  <a:pt x="17334" y="5132"/>
                </a:cubicBezTo>
                <a:lnTo>
                  <a:pt x="17292" y="5009"/>
                </a:lnTo>
                <a:lnTo>
                  <a:pt x="17336" y="4704"/>
                </a:lnTo>
                <a:cubicBezTo>
                  <a:pt x="17394" y="4295"/>
                  <a:pt x="17407" y="4263"/>
                  <a:pt x="17490" y="4331"/>
                </a:cubicBezTo>
                <a:cubicBezTo>
                  <a:pt x="17540" y="4372"/>
                  <a:pt x="17571" y="4374"/>
                  <a:pt x="17621" y="4336"/>
                </a:cubicBezTo>
                <a:cubicBezTo>
                  <a:pt x="17712" y="4269"/>
                  <a:pt x="17750" y="4111"/>
                  <a:pt x="17739" y="3856"/>
                </a:cubicBezTo>
                <a:cubicBezTo>
                  <a:pt x="17731" y="3688"/>
                  <a:pt x="17717" y="3628"/>
                  <a:pt x="17653" y="3488"/>
                </a:cubicBezTo>
                <a:cubicBezTo>
                  <a:pt x="17550" y="3260"/>
                  <a:pt x="17488" y="3184"/>
                  <a:pt x="17422" y="3200"/>
                </a:cubicBezTo>
                <a:cubicBezTo>
                  <a:pt x="17367" y="3214"/>
                  <a:pt x="17367" y="3213"/>
                  <a:pt x="17373" y="3025"/>
                </a:cubicBezTo>
                <a:cubicBezTo>
                  <a:pt x="17384" y="2685"/>
                  <a:pt x="17311" y="2449"/>
                  <a:pt x="17196" y="2449"/>
                </a:cubicBezTo>
                <a:cubicBezTo>
                  <a:pt x="17151" y="2449"/>
                  <a:pt x="17051" y="2559"/>
                  <a:pt x="17034" y="2627"/>
                </a:cubicBezTo>
                <a:cubicBezTo>
                  <a:pt x="17028" y="2650"/>
                  <a:pt x="17000" y="2609"/>
                  <a:pt x="16971" y="2537"/>
                </a:cubicBezTo>
                <a:cubicBezTo>
                  <a:pt x="16942" y="2464"/>
                  <a:pt x="16900" y="2404"/>
                  <a:pt x="16878" y="2404"/>
                </a:cubicBezTo>
                <a:cubicBezTo>
                  <a:pt x="16829" y="2404"/>
                  <a:pt x="16811" y="2349"/>
                  <a:pt x="16785" y="2124"/>
                </a:cubicBezTo>
                <a:cubicBezTo>
                  <a:pt x="16766" y="1966"/>
                  <a:pt x="16768" y="1945"/>
                  <a:pt x="16807" y="1856"/>
                </a:cubicBezTo>
                <a:cubicBezTo>
                  <a:pt x="16860" y="1733"/>
                  <a:pt x="16879" y="1485"/>
                  <a:pt x="16848" y="1343"/>
                </a:cubicBezTo>
                <a:cubicBezTo>
                  <a:pt x="16763" y="962"/>
                  <a:pt x="16712" y="811"/>
                  <a:pt x="16651" y="797"/>
                </a:cubicBezTo>
                <a:close/>
                <a:moveTo>
                  <a:pt x="9054" y="3333"/>
                </a:moveTo>
                <a:cubicBezTo>
                  <a:pt x="9041" y="3336"/>
                  <a:pt x="9028" y="3351"/>
                  <a:pt x="9013" y="3378"/>
                </a:cubicBezTo>
                <a:lnTo>
                  <a:pt x="8974" y="3448"/>
                </a:lnTo>
                <a:lnTo>
                  <a:pt x="9023" y="3515"/>
                </a:lnTo>
                <a:cubicBezTo>
                  <a:pt x="9087" y="3602"/>
                  <a:pt x="9110" y="3603"/>
                  <a:pt x="9123" y="3520"/>
                </a:cubicBezTo>
                <a:cubicBezTo>
                  <a:pt x="9131" y="3467"/>
                  <a:pt x="9139" y="3464"/>
                  <a:pt x="9166" y="3505"/>
                </a:cubicBezTo>
                <a:cubicBezTo>
                  <a:pt x="9206" y="3568"/>
                  <a:pt x="9257" y="3527"/>
                  <a:pt x="9257" y="3433"/>
                </a:cubicBezTo>
                <a:cubicBezTo>
                  <a:pt x="9257" y="3344"/>
                  <a:pt x="9215" y="3305"/>
                  <a:pt x="9177" y="3358"/>
                </a:cubicBezTo>
                <a:cubicBezTo>
                  <a:pt x="9158" y="3384"/>
                  <a:pt x="9130" y="3381"/>
                  <a:pt x="9100" y="3353"/>
                </a:cubicBezTo>
                <a:cubicBezTo>
                  <a:pt x="9082" y="3335"/>
                  <a:pt x="9067" y="3329"/>
                  <a:pt x="9054" y="3333"/>
                </a:cubicBezTo>
                <a:close/>
                <a:moveTo>
                  <a:pt x="8427" y="6298"/>
                </a:moveTo>
                <a:cubicBezTo>
                  <a:pt x="8373" y="6298"/>
                  <a:pt x="8353" y="6369"/>
                  <a:pt x="8382" y="6456"/>
                </a:cubicBezTo>
                <a:cubicBezTo>
                  <a:pt x="8413" y="6547"/>
                  <a:pt x="8460" y="6516"/>
                  <a:pt x="8466" y="6399"/>
                </a:cubicBezTo>
                <a:cubicBezTo>
                  <a:pt x="8471" y="6319"/>
                  <a:pt x="8463" y="6298"/>
                  <a:pt x="8427" y="6298"/>
                </a:cubicBezTo>
                <a:close/>
                <a:moveTo>
                  <a:pt x="549" y="9537"/>
                </a:moveTo>
                <a:cubicBezTo>
                  <a:pt x="545" y="9537"/>
                  <a:pt x="514" y="9611"/>
                  <a:pt x="481" y="9700"/>
                </a:cubicBezTo>
                <a:cubicBezTo>
                  <a:pt x="423" y="9858"/>
                  <a:pt x="421" y="9861"/>
                  <a:pt x="386" y="9782"/>
                </a:cubicBezTo>
                <a:cubicBezTo>
                  <a:pt x="335" y="9667"/>
                  <a:pt x="290" y="9723"/>
                  <a:pt x="303" y="9885"/>
                </a:cubicBezTo>
                <a:cubicBezTo>
                  <a:pt x="315" y="10036"/>
                  <a:pt x="291" y="10105"/>
                  <a:pt x="227" y="10105"/>
                </a:cubicBezTo>
                <a:cubicBezTo>
                  <a:pt x="207" y="10105"/>
                  <a:pt x="204" y="10251"/>
                  <a:pt x="222" y="10298"/>
                </a:cubicBezTo>
                <a:cubicBezTo>
                  <a:pt x="246" y="10358"/>
                  <a:pt x="287" y="10300"/>
                  <a:pt x="297" y="10193"/>
                </a:cubicBezTo>
                <a:cubicBezTo>
                  <a:pt x="305" y="10114"/>
                  <a:pt x="321" y="10080"/>
                  <a:pt x="356" y="10070"/>
                </a:cubicBezTo>
                <a:cubicBezTo>
                  <a:pt x="388" y="10061"/>
                  <a:pt x="410" y="10021"/>
                  <a:pt x="420" y="9950"/>
                </a:cubicBezTo>
                <a:cubicBezTo>
                  <a:pt x="436" y="9847"/>
                  <a:pt x="458" y="9825"/>
                  <a:pt x="535" y="9840"/>
                </a:cubicBezTo>
                <a:cubicBezTo>
                  <a:pt x="580" y="9849"/>
                  <a:pt x="601" y="9738"/>
                  <a:pt x="577" y="9622"/>
                </a:cubicBezTo>
                <a:cubicBezTo>
                  <a:pt x="567" y="9576"/>
                  <a:pt x="554" y="9537"/>
                  <a:pt x="549" y="9537"/>
                </a:cubicBezTo>
                <a:close/>
                <a:moveTo>
                  <a:pt x="7082" y="11655"/>
                </a:moveTo>
                <a:cubicBezTo>
                  <a:pt x="7087" y="11657"/>
                  <a:pt x="7091" y="11666"/>
                  <a:pt x="7094" y="11677"/>
                </a:cubicBezTo>
                <a:cubicBezTo>
                  <a:pt x="7100" y="11700"/>
                  <a:pt x="7097" y="11731"/>
                  <a:pt x="7088" y="11745"/>
                </a:cubicBezTo>
                <a:cubicBezTo>
                  <a:pt x="7079" y="11759"/>
                  <a:pt x="7068" y="11752"/>
                  <a:pt x="7062" y="11730"/>
                </a:cubicBezTo>
                <a:cubicBezTo>
                  <a:pt x="7057" y="11707"/>
                  <a:pt x="7059" y="11676"/>
                  <a:pt x="7068" y="11662"/>
                </a:cubicBezTo>
                <a:cubicBezTo>
                  <a:pt x="7073" y="11655"/>
                  <a:pt x="7077" y="11652"/>
                  <a:pt x="7082" y="11655"/>
                </a:cubicBezTo>
                <a:close/>
                <a:moveTo>
                  <a:pt x="9233" y="18945"/>
                </a:moveTo>
                <a:cubicBezTo>
                  <a:pt x="9179" y="18945"/>
                  <a:pt x="9159" y="19016"/>
                  <a:pt x="9188" y="19103"/>
                </a:cubicBezTo>
                <a:cubicBezTo>
                  <a:pt x="9218" y="19194"/>
                  <a:pt x="9264" y="19161"/>
                  <a:pt x="9271" y="19043"/>
                </a:cubicBezTo>
                <a:cubicBezTo>
                  <a:pt x="9276" y="18964"/>
                  <a:pt x="9269" y="18945"/>
                  <a:pt x="9233" y="18945"/>
                </a:cubicBezTo>
                <a:close/>
              </a:path>
            </a:pathLst>
          </a:custGeom>
        </p:spPr>
      </p:pic>
      <p:sp>
        <p:nvSpPr>
          <p:cNvPr id="414" name="Shape 414"/>
          <p:cNvSpPr/>
          <p:nvPr/>
        </p:nvSpPr>
        <p:spPr>
          <a:xfrm>
            <a:off x="455414" y="4768454"/>
            <a:ext cx="3125536" cy="31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2200">
                <a:solidFill>
                  <a:srgbClr val="B51A00"/>
                </a:solidFill>
                <a:uFill>
                  <a:solidFill>
                    <a:srgbClr val="B51A00"/>
                  </a:solidFill>
                </a:uFill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1547">
                <a:solidFill>
                  <a:schemeClr val="bg1"/>
                </a:solidFill>
              </a:rPr>
              <a:t>Fully atomistic protein - ~5,550 d.o.f</a:t>
            </a:r>
          </a:p>
        </p:txBody>
      </p:sp>
      <p:sp>
        <p:nvSpPr>
          <p:cNvPr id="415" name="Shape 415"/>
          <p:cNvSpPr/>
          <p:nvPr/>
        </p:nvSpPr>
        <p:spPr>
          <a:xfrm>
            <a:off x="4670227" y="4768454"/>
            <a:ext cx="3248967" cy="310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2200">
                <a:solidFill>
                  <a:srgbClr val="B51A00"/>
                </a:solidFill>
                <a:uFill>
                  <a:solidFill>
                    <a:srgbClr val="B51A00"/>
                  </a:solidFill>
                </a:uFill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1547">
                <a:solidFill>
                  <a:schemeClr val="bg1"/>
                </a:solidFill>
              </a:rPr>
              <a:t>“Coarse Grained” protein - ~ 475 d.o.f</a:t>
            </a:r>
          </a:p>
        </p:txBody>
      </p:sp>
      <p:sp>
        <p:nvSpPr>
          <p:cNvPr id="416" name="Shape 416"/>
          <p:cNvSpPr/>
          <p:nvPr/>
        </p:nvSpPr>
        <p:spPr>
          <a:xfrm>
            <a:off x="196453" y="5241727"/>
            <a:ext cx="7884914" cy="7590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02411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" name="Group 423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420" name="Shape 420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421" name="Shape 421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422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24" name="Shape 4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Getting real physical insight</a:t>
            </a:r>
          </a:p>
        </p:txBody>
      </p:sp>
      <p:sp>
        <p:nvSpPr>
          <p:cNvPr id="425" name="Shape 425"/>
          <p:cNvSpPr/>
          <p:nvPr/>
        </p:nvSpPr>
        <p:spPr>
          <a:xfrm>
            <a:off x="178594" y="6277570"/>
            <a:ext cx="9144000" cy="336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>
              <a:lnSpc>
                <a:spcPts val="2461"/>
              </a:lnSpc>
              <a:defRPr sz="1300">
                <a:latin typeface="Verdana"/>
                <a:ea typeface="Verdana"/>
                <a:cs typeface="Verdana"/>
                <a:sym typeface="Verdana"/>
              </a:defRPr>
            </a:pPr>
            <a:r>
              <a:rPr sz="914">
                <a:solidFill>
                  <a:schemeClr val="bg1"/>
                </a:solidFill>
              </a:rPr>
              <a:t>Figure from: M.S. Shell, P.G. Debenedetti, and A.Z. Panagiotopoulos, Phys. Rev. Lett., </a:t>
            </a:r>
            <a:r>
              <a:rPr sz="914" b="1">
                <a:solidFill>
                  <a:schemeClr val="bg1"/>
                </a:solidFill>
              </a:rPr>
              <a:t>92</a:t>
            </a:r>
            <a:r>
              <a:rPr sz="914">
                <a:solidFill>
                  <a:schemeClr val="bg1"/>
                </a:solidFill>
              </a:rPr>
              <a:t>, 035506 (2004).</a:t>
            </a:r>
          </a:p>
        </p:txBody>
      </p:sp>
      <p:pic>
        <p:nvPicPr>
          <p:cNvPr id="426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0032" y="1982391"/>
            <a:ext cx="4500563" cy="3500438"/>
          </a:xfrm>
          <a:prstGeom prst="rect">
            <a:avLst/>
          </a:prstGeom>
        </p:spPr>
      </p:pic>
      <p:sp>
        <p:nvSpPr>
          <p:cNvPr id="427" name="Shape 427"/>
          <p:cNvSpPr/>
          <p:nvPr/>
        </p:nvSpPr>
        <p:spPr>
          <a:xfrm>
            <a:off x="4679156" y="1982391"/>
            <a:ext cx="4232672" cy="16950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R="57799" defTabSz="647700">
              <a:spcBef>
                <a:spcPts val="900"/>
              </a:spcBef>
              <a:defRPr sz="30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109">
                <a:solidFill>
                  <a:schemeClr val="bg1"/>
                </a:solidFill>
              </a:rPr>
              <a:t>Real systems have rugged multidimensional energy landscapes that are a function of local (e.g., active site pKa) and long range (e.g., solvent or ion concentration) </a:t>
            </a:r>
          </a:p>
        </p:txBody>
      </p:sp>
      <p:sp>
        <p:nvSpPr>
          <p:cNvPr id="428" name="Shape 428"/>
          <p:cNvSpPr/>
          <p:nvPr/>
        </p:nvSpPr>
        <p:spPr>
          <a:xfrm>
            <a:off x="3562946" y="3018235"/>
            <a:ext cx="394019" cy="44005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429" name="Shape 429"/>
          <p:cNvSpPr/>
          <p:nvPr/>
        </p:nvSpPr>
        <p:spPr>
          <a:xfrm>
            <a:off x="2768203" y="4616649"/>
            <a:ext cx="394019" cy="44005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430" name="Shape 430"/>
          <p:cNvSpPr/>
          <p:nvPr/>
        </p:nvSpPr>
        <p:spPr>
          <a:xfrm>
            <a:off x="1330524" y="2812852"/>
            <a:ext cx="410049" cy="44005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31" name="Shape 431"/>
          <p:cNvSpPr/>
          <p:nvPr/>
        </p:nvSpPr>
        <p:spPr>
          <a:xfrm>
            <a:off x="3114031" y="3316087"/>
            <a:ext cx="678866" cy="14857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71" h="21483" extrusionOk="0">
                <a:moveTo>
                  <a:pt x="17882" y="0"/>
                </a:moveTo>
                <a:cubicBezTo>
                  <a:pt x="17882" y="0"/>
                  <a:pt x="21600" y="4012"/>
                  <a:pt x="16870" y="6015"/>
                </a:cubicBezTo>
                <a:cubicBezTo>
                  <a:pt x="12140" y="8017"/>
                  <a:pt x="3902" y="2881"/>
                  <a:pt x="4724" y="9624"/>
                </a:cubicBezTo>
                <a:cubicBezTo>
                  <a:pt x="5545" y="16366"/>
                  <a:pt x="8496" y="16208"/>
                  <a:pt x="4386" y="18904"/>
                </a:cubicBezTo>
                <a:cubicBezTo>
                  <a:pt x="277" y="21600"/>
                  <a:pt x="0" y="21482"/>
                  <a:pt x="0" y="21482"/>
                </a:cubicBezTo>
              </a:path>
            </a:pathLst>
          </a:custGeom>
          <a:ln w="63500">
            <a:solidFill>
              <a:srgbClr val="000000"/>
            </a:solidFill>
            <a:tailEnd type="triangle"/>
          </a:ln>
        </p:spPr>
        <p:txBody>
          <a:bodyPr lIns="35719" tIns="35719" rIns="35719" bIns="35719" anchor="ctr"/>
          <a:lstStyle/>
          <a:p>
            <a:pPr algn="ctr" defTabSz="580409">
              <a:defRPr sz="5800">
                <a:latin typeface="+mj-lt"/>
                <a:ea typeface="+mj-ea"/>
                <a:cs typeface="+mj-cs"/>
                <a:sym typeface="Gill Sans"/>
              </a:defRPr>
            </a:pPr>
            <a:endParaRPr sz="4078">
              <a:solidFill>
                <a:schemeClr val="bg1"/>
              </a:solidFill>
            </a:endParaRPr>
          </a:p>
        </p:txBody>
      </p:sp>
      <p:sp>
        <p:nvSpPr>
          <p:cNvPr id="432" name="Shape 432"/>
          <p:cNvSpPr/>
          <p:nvPr/>
        </p:nvSpPr>
        <p:spPr>
          <a:xfrm>
            <a:off x="1747186" y="3120378"/>
            <a:ext cx="1785938" cy="4018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4431" extrusionOk="0">
                <a:moveTo>
                  <a:pt x="21600" y="2362"/>
                </a:moveTo>
                <a:cubicBezTo>
                  <a:pt x="21600" y="2362"/>
                  <a:pt x="19612" y="17635"/>
                  <a:pt x="17004" y="13819"/>
                </a:cubicBezTo>
                <a:cubicBezTo>
                  <a:pt x="14397" y="10003"/>
                  <a:pt x="15278" y="-3965"/>
                  <a:pt x="11643" y="1089"/>
                </a:cubicBezTo>
                <a:cubicBezTo>
                  <a:pt x="8007" y="6143"/>
                  <a:pt x="9679" y="14242"/>
                  <a:pt x="5668" y="7454"/>
                </a:cubicBezTo>
                <a:cubicBezTo>
                  <a:pt x="1657" y="666"/>
                  <a:pt x="0" y="665"/>
                  <a:pt x="0" y="665"/>
                </a:cubicBezTo>
              </a:path>
            </a:pathLst>
          </a:custGeom>
          <a:ln w="76200">
            <a:solidFill>
              <a:srgbClr val="000000"/>
            </a:solidFill>
            <a:tailEnd type="triangle"/>
          </a:ln>
        </p:spPr>
        <p:txBody>
          <a:bodyPr lIns="35719" tIns="35719" rIns="35719" bIns="35719" anchor="ctr"/>
          <a:lstStyle/>
          <a:p>
            <a:pPr algn="ctr" defTabSz="580409">
              <a:defRPr sz="5800">
                <a:latin typeface="+mj-lt"/>
                <a:ea typeface="+mj-ea"/>
                <a:cs typeface="+mj-cs"/>
                <a:sym typeface="Gill Sans"/>
              </a:defRPr>
            </a:pPr>
            <a:endParaRPr sz="4078">
              <a:solidFill>
                <a:schemeClr val="bg1"/>
              </a:solidFill>
            </a:endParaRPr>
          </a:p>
        </p:txBody>
      </p:sp>
      <p:sp>
        <p:nvSpPr>
          <p:cNvPr id="433" name="Shape 433"/>
          <p:cNvSpPr/>
          <p:nvPr/>
        </p:nvSpPr>
        <p:spPr>
          <a:xfrm>
            <a:off x="4679156" y="4000500"/>
            <a:ext cx="4232672" cy="1370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R="57799" defTabSz="647700">
              <a:spcBef>
                <a:spcPts val="900"/>
              </a:spcBef>
              <a:defRPr sz="30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109">
                <a:solidFill>
                  <a:schemeClr val="bg1"/>
                </a:solidFill>
              </a:rPr>
              <a:t>For simulations to be a powerful tool we must have a way to quantify the important features of these landscapes</a:t>
            </a:r>
          </a:p>
        </p:txBody>
      </p:sp>
    </p:spTree>
    <p:extLst>
      <p:ext uri="{BB962C8B-B14F-4D97-AF65-F5344CB8AC3E}">
        <p14:creationId xmlns:p14="http://schemas.microsoft.com/office/powerpoint/2010/main" val="20369207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roup 461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458" name="Shape 458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460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62" name="Shape 4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What is the point of molecular simulation? </a:t>
            </a:r>
          </a:p>
        </p:txBody>
      </p:sp>
      <p:sp>
        <p:nvSpPr>
          <p:cNvPr id="463" name="Shape 4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dirty="0">
                <a:solidFill>
                  <a:schemeClr val="bg1"/>
                </a:solidFill>
              </a:rPr>
              <a:t>Types of things we can do with MD or MC simulations: </a:t>
            </a:r>
          </a:p>
          <a:p>
            <a:pPr marL="241093"/>
            <a:endParaRPr dirty="0">
              <a:solidFill>
                <a:schemeClr val="bg1"/>
              </a:solidFill>
            </a:endParaRPr>
          </a:p>
          <a:p>
            <a:pPr marL="241093"/>
            <a:endParaRPr dirty="0">
              <a:solidFill>
                <a:schemeClr val="bg1"/>
              </a:solidFill>
            </a:endParaRPr>
          </a:p>
          <a:p>
            <a:pPr marL="241093">
              <a:buAutoNum type="arabicPeriod"/>
            </a:pPr>
            <a:r>
              <a:rPr dirty="0">
                <a:solidFill>
                  <a:schemeClr val="bg1"/>
                </a:solidFill>
              </a:rPr>
              <a:t>Provide detailed molecular-scale understanding to experiments with lower resolution </a:t>
            </a:r>
          </a:p>
          <a:p>
            <a:pPr marL="0" lvl="2" indent="606126">
              <a:spcBef>
                <a:spcPts val="5133"/>
              </a:spcBef>
              <a:buNone/>
              <a:defRPr b="1" i="1"/>
            </a:pPr>
            <a:r>
              <a:rPr dirty="0">
                <a:solidFill>
                  <a:schemeClr val="bg1"/>
                </a:solidFill>
              </a:rPr>
              <a:t>[helping to test an existing hypothesis]</a:t>
            </a:r>
          </a:p>
          <a:p>
            <a:pPr marL="241093">
              <a:buAutoNum type="arabicPeriod"/>
            </a:pPr>
            <a:r>
              <a:rPr dirty="0">
                <a:solidFill>
                  <a:schemeClr val="bg1"/>
                </a:solidFill>
              </a:rPr>
              <a:t>Inspire future experiments by performing simulations on new systems </a:t>
            </a:r>
          </a:p>
          <a:p>
            <a:pPr marL="0" lvl="2" indent="606126">
              <a:buNone/>
              <a:defRPr b="1" i="1"/>
            </a:pPr>
            <a:r>
              <a:rPr dirty="0">
                <a:solidFill>
                  <a:schemeClr val="bg1"/>
                </a:solidFill>
              </a:rPr>
              <a:t>[helping to create a new hypothesis for testing</a:t>
            </a:r>
            <a:r>
              <a:rPr dirty="0" smtClean="0">
                <a:solidFill>
                  <a:schemeClr val="bg1"/>
                </a:solidFill>
              </a:rPr>
              <a:t>]</a:t>
            </a:r>
            <a:endParaRPr lang="en-US" dirty="0" smtClean="0">
              <a:solidFill>
                <a:schemeClr val="bg1"/>
              </a:solidFill>
            </a:endParaRPr>
          </a:p>
          <a:p>
            <a:pPr marL="0" lvl="2" indent="606126">
              <a:buNone/>
              <a:defRPr b="1" i="1"/>
            </a:pPr>
            <a:r>
              <a:rPr lang="en-US" dirty="0" smtClean="0">
                <a:solidFill>
                  <a:schemeClr val="bg1"/>
                </a:solidFill>
              </a:rPr>
              <a:t>[performing exploratory research] 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9986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What is the basis for thinking simulations are accurate?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07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are the major limitations of molecular simulations?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68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What are the major benefits of molecular simulation?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Why do we sometimes work on new simulation methods?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70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7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Setting expectations for a new PRG </a:t>
            </a:r>
            <a:r>
              <a:rPr lang="en-US" dirty="0" smtClean="0"/>
              <a:t>activity (a class)</a:t>
            </a:r>
            <a:endParaRPr lang="en-US" dirty="0" smtClean="0"/>
          </a:p>
          <a:p>
            <a:pPr lvl="1"/>
            <a:r>
              <a:rPr lang="en-US" dirty="0" smtClean="0"/>
              <a:t>Syllabus and grading </a:t>
            </a:r>
          </a:p>
          <a:p>
            <a:pPr lvl="1"/>
            <a:r>
              <a:rPr lang="en-US" dirty="0" smtClean="0"/>
              <a:t>HW completion </a:t>
            </a:r>
          </a:p>
          <a:p>
            <a:r>
              <a:rPr lang="en-US" dirty="0" smtClean="0"/>
              <a:t>Background </a:t>
            </a:r>
            <a:r>
              <a:rPr lang="en-US" dirty="0"/>
              <a:t>and fundamentals </a:t>
            </a:r>
          </a:p>
          <a:p>
            <a:pPr lvl="1"/>
            <a:r>
              <a:rPr lang="en-US" dirty="0"/>
              <a:t>Molecular simulation</a:t>
            </a:r>
          </a:p>
          <a:p>
            <a:pPr lvl="1"/>
            <a:r>
              <a:rPr lang="en-US" dirty="0"/>
              <a:t>Multiscale simulation </a:t>
            </a:r>
          </a:p>
          <a:p>
            <a:r>
              <a:rPr lang="en-US" dirty="0"/>
              <a:t>Motivation</a:t>
            </a:r>
          </a:p>
          <a:p>
            <a:pPr lvl="1"/>
            <a:r>
              <a:rPr lang="en-US" dirty="0"/>
              <a:t>Why might molecular/multiscale simulation useful? 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THIS POWERPOINT THEME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 UW color palette is built into this theme.</a:t>
            </a:r>
          </a:p>
          <a:p>
            <a:r>
              <a:rPr lang="en-US" dirty="0" smtClean="0"/>
              <a:t>There are three layout styles and three designs in this theme: Purple, Gold and White</a:t>
            </a:r>
          </a:p>
          <a:p>
            <a:endParaRPr lang="en-US" dirty="0"/>
          </a:p>
          <a:p>
            <a:r>
              <a:rPr lang="en-US" dirty="0" smtClean="0"/>
              <a:t>The graphic elements, like the bar and the logos are in the Master Sheets. To edit them go to view &gt; master &gt; slide master. </a:t>
            </a:r>
          </a:p>
        </p:txBody>
      </p:sp>
    </p:spTree>
    <p:extLst>
      <p:ext uri="{BB962C8B-B14F-4D97-AF65-F5344CB8AC3E}">
        <p14:creationId xmlns:p14="http://schemas.microsoft.com/office/powerpoint/2010/main" val="28909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ON-BRAND STATEMENT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defines the students and faculty of the University of Washington? Above all, it’s our belief in possibility and our unshakable optimism. It’s a connection to others, both near and far. It’s a hunger that pushes us to tackle challenges and pursue progress. It’s the conviction that together we can create a world of good. And it’s our determination to Be Boundless. Join the journey at </a:t>
            </a:r>
            <a:r>
              <a:rPr lang="en-US" dirty="0" err="1"/>
              <a:t>uw.edu</a:t>
            </a:r>
            <a:r>
              <a:rPr lang="en-US" dirty="0"/>
              <a:t>.  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FOR GENERAL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34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8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145" name="Shape 145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147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smtClean="0">
                <a:solidFill>
                  <a:schemeClr val="bg1"/>
                </a:solidFill>
              </a:rPr>
              <a:t>Molecular simulation (1): Basic concepts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151" name="Shape 151"/>
          <p:cNvSpPr/>
          <p:nvPr/>
        </p:nvSpPr>
        <p:spPr>
          <a:xfrm>
            <a:off x="125016" y="2937868"/>
            <a:ext cx="8902898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2250">
                <a:solidFill>
                  <a:schemeClr val="bg1"/>
                </a:solidFill>
              </a:rPr>
              <a:t>1. Classical description of the </a:t>
            </a:r>
            <a:r>
              <a:rPr sz="2250" b="1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POTENTIAL ENERGY</a:t>
            </a:r>
            <a:r>
              <a:rPr sz="2250">
                <a:solidFill>
                  <a:schemeClr val="bg1"/>
                </a:solidFill>
              </a:rPr>
              <a:t> of a molecule:</a:t>
            </a:r>
          </a:p>
        </p:txBody>
      </p:sp>
      <p:pic>
        <p:nvPicPr>
          <p:cNvPr id="152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4344" y="4071938"/>
            <a:ext cx="4464844" cy="1625889"/>
          </a:xfrm>
          <a:prstGeom prst="rect">
            <a:avLst/>
          </a:prstGeom>
        </p:spPr>
      </p:pic>
      <p:grpSp>
        <p:nvGrpSpPr>
          <p:cNvPr id="164" name="Group 164"/>
          <p:cNvGrpSpPr/>
          <p:nvPr/>
        </p:nvGrpSpPr>
        <p:grpSpPr>
          <a:xfrm>
            <a:off x="5857875" y="4069132"/>
            <a:ext cx="2366368" cy="1044774"/>
            <a:chOff x="0" y="0"/>
            <a:chExt cx="3365500" cy="1485900"/>
          </a:xfrm>
        </p:grpSpPr>
        <p:grpSp>
          <p:nvGrpSpPr>
            <p:cNvPr id="160" name="Group 160"/>
            <p:cNvGrpSpPr/>
            <p:nvPr/>
          </p:nvGrpSpPr>
          <p:grpSpPr>
            <a:xfrm>
              <a:off x="0" y="3915"/>
              <a:ext cx="3365501" cy="1129528"/>
              <a:chOff x="0" y="0"/>
              <a:chExt cx="3365500" cy="1129526"/>
            </a:xfrm>
          </p:grpSpPr>
          <p:sp>
            <p:nvSpPr>
              <p:cNvPr id="153" name="Shape 153"/>
              <p:cNvSpPr/>
              <p:nvPr/>
            </p:nvSpPr>
            <p:spPr>
              <a:xfrm flipH="1">
                <a:off x="2241045" y="244636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4" name="Shape 154"/>
              <p:cNvSpPr/>
              <p:nvPr/>
            </p:nvSpPr>
            <p:spPr>
              <a:xfrm flipH="1" flipV="1">
                <a:off x="1289583" y="242041"/>
                <a:ext cx="807486" cy="614729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5" name="Shape 155"/>
              <p:cNvSpPr/>
              <p:nvPr/>
            </p:nvSpPr>
            <p:spPr>
              <a:xfrm flipH="1">
                <a:off x="220172" y="325317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0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1037958" y="0"/>
                <a:ext cx="456073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>
                <a:off x="1981556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9" name="Shape 159"/>
              <p:cNvSpPr/>
              <p:nvPr/>
            </p:nvSpPr>
            <p:spPr>
              <a:xfrm>
                <a:off x="2909427" y="0"/>
                <a:ext cx="456074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1" name="Shape 161"/>
            <p:cNvSpPr/>
            <p:nvPr/>
          </p:nvSpPr>
          <p:spPr>
            <a:xfrm>
              <a:off x="1467503" y="247605"/>
              <a:ext cx="509933" cy="592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403078" y="1139274"/>
              <a:ext cx="1534723" cy="346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 flipV="1">
              <a:off x="62906" y="0"/>
              <a:ext cx="852320" cy="560611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grpSp>
        <p:nvGrpSpPr>
          <p:cNvPr id="176" name="Group 176"/>
          <p:cNvGrpSpPr/>
          <p:nvPr/>
        </p:nvGrpSpPr>
        <p:grpSpPr>
          <a:xfrm>
            <a:off x="4830961" y="5527477"/>
            <a:ext cx="2366368" cy="1044774"/>
            <a:chOff x="0" y="0"/>
            <a:chExt cx="3365500" cy="1485900"/>
          </a:xfrm>
        </p:grpSpPr>
        <p:grpSp>
          <p:nvGrpSpPr>
            <p:cNvPr id="172" name="Group 172"/>
            <p:cNvGrpSpPr/>
            <p:nvPr/>
          </p:nvGrpSpPr>
          <p:grpSpPr>
            <a:xfrm>
              <a:off x="0" y="3915"/>
              <a:ext cx="3365501" cy="1129528"/>
              <a:chOff x="0" y="0"/>
              <a:chExt cx="3365500" cy="1129526"/>
            </a:xfrm>
          </p:grpSpPr>
          <p:sp>
            <p:nvSpPr>
              <p:cNvPr id="165" name="Shape 165"/>
              <p:cNvSpPr/>
              <p:nvPr/>
            </p:nvSpPr>
            <p:spPr>
              <a:xfrm flipH="1">
                <a:off x="2241045" y="244636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 flipV="1">
                <a:off x="1289583" y="242041"/>
                <a:ext cx="807486" cy="614729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220172" y="325317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>
                <a:off x="0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Shape 169"/>
              <p:cNvSpPr/>
              <p:nvPr/>
            </p:nvSpPr>
            <p:spPr>
              <a:xfrm>
                <a:off x="1037958" y="0"/>
                <a:ext cx="456073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Shape 170"/>
              <p:cNvSpPr/>
              <p:nvPr/>
            </p:nvSpPr>
            <p:spPr>
              <a:xfrm>
                <a:off x="1981556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2909427" y="0"/>
                <a:ext cx="456074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3" name="Shape 173"/>
            <p:cNvSpPr/>
            <p:nvPr/>
          </p:nvSpPr>
          <p:spPr>
            <a:xfrm>
              <a:off x="1467503" y="247605"/>
              <a:ext cx="509933" cy="592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403078" y="1139274"/>
              <a:ext cx="1534723" cy="346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 flipV="1">
              <a:off x="62906" y="0"/>
              <a:ext cx="852320" cy="560611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177" name="Shape 177"/>
          <p:cNvSpPr/>
          <p:nvPr/>
        </p:nvSpPr>
        <p:spPr>
          <a:xfrm flipH="1">
            <a:off x="5734838" y="4884539"/>
            <a:ext cx="191663" cy="642938"/>
          </a:xfrm>
          <a:prstGeom prst="line">
            <a:avLst/>
          </a:prstGeom>
          <a:ln w="50800">
            <a:solidFill>
              <a:srgbClr val="450E59"/>
            </a:solidFill>
            <a:custDash>
              <a:ds d="200000" sp="200000"/>
            </a:custDash>
            <a:headEnd type="stealth"/>
            <a:tail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grpSp>
        <p:nvGrpSpPr>
          <p:cNvPr id="180" name="Group 180"/>
          <p:cNvGrpSpPr/>
          <p:nvPr/>
        </p:nvGrpSpPr>
        <p:grpSpPr>
          <a:xfrm>
            <a:off x="267891" y="4884539"/>
            <a:ext cx="8376047" cy="2027039"/>
            <a:chOff x="0" y="0"/>
            <a:chExt cx="11912600" cy="2882900"/>
          </a:xfrm>
        </p:grpSpPr>
        <p:sp>
          <p:nvSpPr>
            <p:cNvPr id="178" name="Shape 178"/>
            <p:cNvSpPr/>
            <p:nvPr/>
          </p:nvSpPr>
          <p:spPr>
            <a:xfrm>
              <a:off x="0" y="0"/>
              <a:ext cx="8178800" cy="2425700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rgbClr val="000000">
                  <a:alpha val="0"/>
                </a:srgbClr>
              </a:solidFill>
              <a:prstDash val="solid"/>
              <a:round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>
              <a:off x="3733800" y="457200"/>
              <a:ext cx="8178800" cy="2425700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rgbClr val="000000">
                  <a:alpha val="0"/>
                </a:srgbClr>
              </a:solidFill>
              <a:prstDash val="solid"/>
              <a:round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</p:grpSp>
      <p:sp>
        <p:nvSpPr>
          <p:cNvPr id="181" name="Shape 181"/>
          <p:cNvSpPr/>
          <p:nvPr/>
        </p:nvSpPr>
        <p:spPr>
          <a:xfrm>
            <a:off x="607219" y="4455914"/>
            <a:ext cx="3634383" cy="76795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1625203" y="5322094"/>
            <a:ext cx="4205883" cy="982266"/>
          </a:xfrm>
          <a:prstGeom prst="rect">
            <a:avLst/>
          </a:prstGeom>
          <a:solidFill>
            <a:srgbClr val="A8C6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marL="40638" marR="40638" algn="ctr" defTabSz="455398">
              <a:defRPr sz="40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812" dirty="0">
                <a:solidFill>
                  <a:schemeClr val="bg1"/>
                </a:solidFill>
              </a:rPr>
              <a:t>E</a:t>
            </a:r>
            <a:r>
              <a:rPr sz="2812" baseline="-5999" dirty="0">
                <a:solidFill>
                  <a:schemeClr val="bg1"/>
                </a:solidFill>
              </a:rPr>
              <a:t>bond </a:t>
            </a:r>
            <a:r>
              <a:rPr sz="2812" dirty="0">
                <a:solidFill>
                  <a:schemeClr val="bg1"/>
                </a:solidFill>
              </a:rPr>
              <a:t>= 0.5k*(r-r</a:t>
            </a:r>
            <a:r>
              <a:rPr sz="2812" baseline="-5999" dirty="0">
                <a:solidFill>
                  <a:schemeClr val="bg1"/>
                </a:solidFill>
              </a:rPr>
              <a:t>0</a:t>
            </a:r>
            <a:r>
              <a:rPr sz="2812" dirty="0">
                <a:solidFill>
                  <a:schemeClr val="bg1"/>
                </a:solidFill>
              </a:rPr>
              <a:t>)</a:t>
            </a:r>
            <a:r>
              <a:rPr sz="2812" baseline="31999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848875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dvAuto="0"/>
      <p:bldP spid="180" grpId="0" advAuto="0"/>
      <p:bldP spid="181" grpId="0" animBg="1" advAuto="0"/>
      <p:bldP spid="182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8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145" name="Shape 145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147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Molecular simulation (1): Basic concepts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151" name="Shape 151"/>
          <p:cNvSpPr/>
          <p:nvPr/>
        </p:nvSpPr>
        <p:spPr>
          <a:xfrm>
            <a:off x="125016" y="2937868"/>
            <a:ext cx="8902898" cy="764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2250" dirty="0">
                <a:solidFill>
                  <a:schemeClr val="bg1"/>
                </a:solidFill>
              </a:rPr>
              <a:t>1. </a:t>
            </a:r>
            <a:r>
              <a:rPr lang="en-US" sz="2250" dirty="0" smtClean="0">
                <a:solidFill>
                  <a:schemeClr val="bg1"/>
                </a:solidFill>
              </a:rPr>
              <a:t>Quantum mechanical </a:t>
            </a:r>
            <a:r>
              <a:rPr sz="2250" dirty="0" smtClean="0">
                <a:solidFill>
                  <a:schemeClr val="bg1"/>
                </a:solidFill>
              </a:rPr>
              <a:t>description </a:t>
            </a:r>
            <a:r>
              <a:rPr sz="2250" dirty="0">
                <a:solidFill>
                  <a:schemeClr val="bg1"/>
                </a:solidFill>
              </a:rPr>
              <a:t>of the </a:t>
            </a:r>
            <a:r>
              <a:rPr sz="2250" b="1" dirty="0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POTENTIAL ENERGY</a:t>
            </a:r>
            <a:r>
              <a:rPr sz="2250" dirty="0">
                <a:solidFill>
                  <a:schemeClr val="bg1"/>
                </a:solidFill>
              </a:rPr>
              <a:t> of a molecule:</a:t>
            </a:r>
          </a:p>
        </p:txBody>
      </p:sp>
      <p:grpSp>
        <p:nvGrpSpPr>
          <p:cNvPr id="164" name="Group 164"/>
          <p:cNvGrpSpPr/>
          <p:nvPr/>
        </p:nvGrpSpPr>
        <p:grpSpPr>
          <a:xfrm>
            <a:off x="5857875" y="4069132"/>
            <a:ext cx="2366368" cy="1044774"/>
            <a:chOff x="0" y="0"/>
            <a:chExt cx="3365500" cy="1485900"/>
          </a:xfrm>
        </p:grpSpPr>
        <p:grpSp>
          <p:nvGrpSpPr>
            <p:cNvPr id="160" name="Group 160"/>
            <p:cNvGrpSpPr/>
            <p:nvPr/>
          </p:nvGrpSpPr>
          <p:grpSpPr>
            <a:xfrm>
              <a:off x="0" y="3915"/>
              <a:ext cx="3365501" cy="1129528"/>
              <a:chOff x="0" y="0"/>
              <a:chExt cx="3365500" cy="1129526"/>
            </a:xfrm>
          </p:grpSpPr>
          <p:sp>
            <p:nvSpPr>
              <p:cNvPr id="153" name="Shape 153"/>
              <p:cNvSpPr/>
              <p:nvPr/>
            </p:nvSpPr>
            <p:spPr>
              <a:xfrm flipH="1">
                <a:off x="2241045" y="244636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4" name="Shape 154"/>
              <p:cNvSpPr/>
              <p:nvPr/>
            </p:nvSpPr>
            <p:spPr>
              <a:xfrm flipH="1" flipV="1">
                <a:off x="1289583" y="242041"/>
                <a:ext cx="807486" cy="614729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5" name="Shape 155"/>
              <p:cNvSpPr/>
              <p:nvPr/>
            </p:nvSpPr>
            <p:spPr>
              <a:xfrm flipH="1">
                <a:off x="220172" y="325317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0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1037958" y="0"/>
                <a:ext cx="456073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>
                <a:off x="1981556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59" name="Shape 159"/>
              <p:cNvSpPr/>
              <p:nvPr/>
            </p:nvSpPr>
            <p:spPr>
              <a:xfrm>
                <a:off x="2909427" y="0"/>
                <a:ext cx="456074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1" name="Shape 161"/>
            <p:cNvSpPr/>
            <p:nvPr/>
          </p:nvSpPr>
          <p:spPr>
            <a:xfrm>
              <a:off x="1467503" y="247605"/>
              <a:ext cx="509933" cy="592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403078" y="1139274"/>
              <a:ext cx="1534723" cy="346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 flipV="1">
              <a:off x="62906" y="0"/>
              <a:ext cx="852320" cy="560611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grpSp>
        <p:nvGrpSpPr>
          <p:cNvPr id="176" name="Group 176"/>
          <p:cNvGrpSpPr/>
          <p:nvPr/>
        </p:nvGrpSpPr>
        <p:grpSpPr>
          <a:xfrm>
            <a:off x="4830961" y="5527477"/>
            <a:ext cx="2366368" cy="1044774"/>
            <a:chOff x="0" y="0"/>
            <a:chExt cx="3365500" cy="1485900"/>
          </a:xfrm>
        </p:grpSpPr>
        <p:grpSp>
          <p:nvGrpSpPr>
            <p:cNvPr id="172" name="Group 172"/>
            <p:cNvGrpSpPr/>
            <p:nvPr/>
          </p:nvGrpSpPr>
          <p:grpSpPr>
            <a:xfrm>
              <a:off x="0" y="3915"/>
              <a:ext cx="3365501" cy="1129528"/>
              <a:chOff x="0" y="0"/>
              <a:chExt cx="3365500" cy="1129526"/>
            </a:xfrm>
          </p:grpSpPr>
          <p:sp>
            <p:nvSpPr>
              <p:cNvPr id="165" name="Shape 165"/>
              <p:cNvSpPr/>
              <p:nvPr/>
            </p:nvSpPr>
            <p:spPr>
              <a:xfrm flipH="1">
                <a:off x="2241045" y="244636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 flipV="1">
                <a:off x="1289583" y="242041"/>
                <a:ext cx="807486" cy="614729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220172" y="325317"/>
                <a:ext cx="923367" cy="594441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>
                <a:off x="0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Shape 169"/>
              <p:cNvSpPr/>
              <p:nvPr/>
            </p:nvSpPr>
            <p:spPr>
              <a:xfrm>
                <a:off x="1037958" y="0"/>
                <a:ext cx="456073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Shape 170"/>
              <p:cNvSpPr/>
              <p:nvPr/>
            </p:nvSpPr>
            <p:spPr>
              <a:xfrm>
                <a:off x="1981556" y="685783"/>
                <a:ext cx="432483" cy="443744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2909427" y="0"/>
                <a:ext cx="456074" cy="467947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3" name="Shape 173"/>
            <p:cNvSpPr/>
            <p:nvPr/>
          </p:nvSpPr>
          <p:spPr>
            <a:xfrm>
              <a:off x="1467503" y="247605"/>
              <a:ext cx="509933" cy="592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403078" y="1139274"/>
              <a:ext cx="1534723" cy="346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 flipV="1">
              <a:off x="62906" y="0"/>
              <a:ext cx="852320" cy="560611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177" name="Shape 177"/>
          <p:cNvSpPr/>
          <p:nvPr/>
        </p:nvSpPr>
        <p:spPr>
          <a:xfrm flipH="1">
            <a:off x="5734838" y="4884539"/>
            <a:ext cx="191663" cy="642938"/>
          </a:xfrm>
          <a:prstGeom prst="line">
            <a:avLst/>
          </a:prstGeom>
          <a:ln w="50800">
            <a:solidFill>
              <a:srgbClr val="450E59"/>
            </a:solidFill>
            <a:custDash>
              <a:ds d="200000" sp="200000"/>
            </a:custDash>
            <a:headEnd type="stealth"/>
            <a:tail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00" y="4536416"/>
            <a:ext cx="3566451" cy="99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2253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189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186" name="Shape 186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188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Molecular simulation (1): Basic concepts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192" name="Shape 192"/>
          <p:cNvSpPr/>
          <p:nvPr/>
        </p:nvSpPr>
        <p:spPr>
          <a:xfrm>
            <a:off x="125016" y="2937868"/>
            <a:ext cx="8777883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2250">
                <a:solidFill>
                  <a:schemeClr val="bg1"/>
                </a:solidFill>
              </a:rPr>
              <a:t>2.  If you know the potential energy, then you know the </a:t>
            </a:r>
            <a:r>
              <a:rPr sz="2250" b="1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FORCES</a:t>
            </a:r>
          </a:p>
        </p:txBody>
      </p:sp>
      <p:grpSp>
        <p:nvGrpSpPr>
          <p:cNvPr id="204" name="Group 204"/>
          <p:cNvGrpSpPr/>
          <p:nvPr/>
        </p:nvGrpSpPr>
        <p:grpSpPr>
          <a:xfrm>
            <a:off x="4920258" y="4069132"/>
            <a:ext cx="3303985" cy="1455540"/>
            <a:chOff x="0" y="0"/>
            <a:chExt cx="4699000" cy="2070100"/>
          </a:xfrm>
        </p:grpSpPr>
        <p:grpSp>
          <p:nvGrpSpPr>
            <p:cNvPr id="200" name="Group 200"/>
            <p:cNvGrpSpPr/>
            <p:nvPr/>
          </p:nvGrpSpPr>
          <p:grpSpPr>
            <a:xfrm>
              <a:off x="0" y="5455"/>
              <a:ext cx="4699001" cy="1573614"/>
              <a:chOff x="0" y="0"/>
              <a:chExt cx="4699000" cy="1573613"/>
            </a:xfrm>
          </p:grpSpPr>
          <p:sp>
            <p:nvSpPr>
              <p:cNvPr id="193" name="Shape 193"/>
              <p:cNvSpPr/>
              <p:nvPr/>
            </p:nvSpPr>
            <p:spPr>
              <a:xfrm flipH="1">
                <a:off x="3129008" y="340818"/>
                <a:ext cx="1289229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4" name="Shape 194"/>
              <p:cNvSpPr/>
              <p:nvPr/>
            </p:nvSpPr>
            <p:spPr>
              <a:xfrm flipH="1" flipV="1">
                <a:off x="1800551" y="337202"/>
                <a:ext cx="1127432" cy="856417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5" name="Shape 195"/>
              <p:cNvSpPr/>
              <p:nvPr/>
            </p:nvSpPr>
            <p:spPr>
              <a:xfrm flipH="1">
                <a:off x="307411" y="453219"/>
                <a:ext cx="1289228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>
                <a:off x="0" y="955408"/>
                <a:ext cx="603844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>
                <a:off x="1449224" y="0"/>
                <a:ext cx="636782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8" name="Shape 198"/>
              <p:cNvSpPr/>
              <p:nvPr/>
            </p:nvSpPr>
            <p:spPr>
              <a:xfrm>
                <a:off x="2766701" y="955408"/>
                <a:ext cx="603845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Shape 199"/>
              <p:cNvSpPr/>
              <p:nvPr/>
            </p:nvSpPr>
            <p:spPr>
              <a:xfrm>
                <a:off x="4062220" y="0"/>
                <a:ext cx="636781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1" name="Shape 201"/>
            <p:cNvSpPr/>
            <p:nvPr/>
          </p:nvSpPr>
          <p:spPr>
            <a:xfrm>
              <a:off x="2048966" y="344954"/>
              <a:ext cx="711982" cy="825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562789" y="1587194"/>
              <a:ext cx="2142820" cy="482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 flipV="1">
              <a:off x="87831" y="0"/>
              <a:ext cx="1190032" cy="781022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pic>
        <p:nvPicPr>
          <p:cNvPr id="205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9023" y="3929063"/>
            <a:ext cx="2669977" cy="1724594"/>
          </a:xfrm>
          <a:prstGeom prst="rect">
            <a:avLst/>
          </a:prstGeom>
        </p:spPr>
      </p:pic>
      <p:sp>
        <p:nvSpPr>
          <p:cNvPr id="206" name="Shape 206"/>
          <p:cNvSpPr/>
          <p:nvPr/>
        </p:nvSpPr>
        <p:spPr>
          <a:xfrm flipH="1">
            <a:off x="5125641" y="4961249"/>
            <a:ext cx="1101137" cy="1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 rot="3219683">
            <a:off x="5206008" y="3491508"/>
            <a:ext cx="401837" cy="141089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5125641" y="4013087"/>
            <a:ext cx="0" cy="951820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4875610" y="3500438"/>
            <a:ext cx="4331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10" name="Shape 210"/>
          <p:cNvSpPr/>
          <p:nvPr/>
        </p:nvSpPr>
        <p:spPr>
          <a:xfrm>
            <a:off x="6179344" y="4777383"/>
            <a:ext cx="4331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11" name="Shape 211"/>
          <p:cNvSpPr/>
          <p:nvPr/>
        </p:nvSpPr>
        <p:spPr>
          <a:xfrm>
            <a:off x="4321969" y="5447110"/>
            <a:ext cx="421911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212" name="Shape 212"/>
          <p:cNvSpPr/>
          <p:nvPr/>
        </p:nvSpPr>
        <p:spPr>
          <a:xfrm flipV="1">
            <a:off x="4607719" y="4970178"/>
            <a:ext cx="508993" cy="601947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759023" y="5920383"/>
            <a:ext cx="128605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r={x,y,z}</a:t>
            </a:r>
          </a:p>
        </p:txBody>
      </p:sp>
    </p:spTree>
    <p:extLst>
      <p:ext uri="{BB962C8B-B14F-4D97-AF65-F5344CB8AC3E}">
        <p14:creationId xmlns:p14="http://schemas.microsoft.com/office/powerpoint/2010/main" val="17204951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roup 220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17" name="Shape 217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18" name="Shape 218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219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1" name="Shape 2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Molecular simulation (1): Basic concepts</a:t>
            </a:r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223" name="Shape 223"/>
          <p:cNvSpPr/>
          <p:nvPr/>
        </p:nvSpPr>
        <p:spPr>
          <a:xfrm>
            <a:off x="125016" y="2937868"/>
            <a:ext cx="8777883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2250">
                <a:solidFill>
                  <a:schemeClr val="bg1"/>
                </a:solidFill>
              </a:rPr>
              <a:t>3.  If you integrate the forces, you can obtain the </a:t>
            </a:r>
            <a:r>
              <a:rPr sz="2250" b="1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DYNAMICS</a:t>
            </a:r>
          </a:p>
        </p:txBody>
      </p:sp>
      <p:grpSp>
        <p:nvGrpSpPr>
          <p:cNvPr id="235" name="Group 235"/>
          <p:cNvGrpSpPr/>
          <p:nvPr/>
        </p:nvGrpSpPr>
        <p:grpSpPr>
          <a:xfrm>
            <a:off x="4920258" y="4069132"/>
            <a:ext cx="3303985" cy="1455540"/>
            <a:chOff x="0" y="0"/>
            <a:chExt cx="4699000" cy="2070100"/>
          </a:xfrm>
        </p:grpSpPr>
        <p:grpSp>
          <p:nvGrpSpPr>
            <p:cNvPr id="231" name="Group 231"/>
            <p:cNvGrpSpPr/>
            <p:nvPr/>
          </p:nvGrpSpPr>
          <p:grpSpPr>
            <a:xfrm>
              <a:off x="0" y="5455"/>
              <a:ext cx="4699001" cy="1573614"/>
              <a:chOff x="0" y="0"/>
              <a:chExt cx="4699000" cy="1573613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3129008" y="340818"/>
                <a:ext cx="1289229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 flipV="1">
                <a:off x="1800551" y="337202"/>
                <a:ext cx="1127432" cy="856417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307411" y="453219"/>
                <a:ext cx="1289228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>
                <a:off x="0" y="955408"/>
                <a:ext cx="603844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Shape 228"/>
              <p:cNvSpPr/>
              <p:nvPr/>
            </p:nvSpPr>
            <p:spPr>
              <a:xfrm>
                <a:off x="1449224" y="0"/>
                <a:ext cx="636782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Shape 229"/>
              <p:cNvSpPr/>
              <p:nvPr/>
            </p:nvSpPr>
            <p:spPr>
              <a:xfrm>
                <a:off x="2766701" y="955408"/>
                <a:ext cx="603845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>
                <a:off x="4062220" y="0"/>
                <a:ext cx="636781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2" name="Shape 232"/>
            <p:cNvSpPr/>
            <p:nvPr/>
          </p:nvSpPr>
          <p:spPr>
            <a:xfrm>
              <a:off x="2048966" y="344954"/>
              <a:ext cx="711982" cy="825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33" name="Shape 233"/>
            <p:cNvSpPr/>
            <p:nvPr/>
          </p:nvSpPr>
          <p:spPr>
            <a:xfrm>
              <a:off x="562789" y="1587194"/>
              <a:ext cx="2142820" cy="482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 flipV="1">
              <a:off x="87831" y="0"/>
              <a:ext cx="1190032" cy="781022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236" name="Shape 236"/>
          <p:cNvSpPr/>
          <p:nvPr/>
        </p:nvSpPr>
        <p:spPr>
          <a:xfrm flipH="1">
            <a:off x="5125641" y="4961249"/>
            <a:ext cx="1101137" cy="1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 rot="3219683">
            <a:off x="5206008" y="3491508"/>
            <a:ext cx="401837" cy="141089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5125641" y="4013087"/>
            <a:ext cx="0" cy="951820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>
            <a:off x="4866680" y="3500438"/>
            <a:ext cx="8066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y</a:t>
            </a:r>
            <a:r>
              <a:rPr sz="2391">
                <a:solidFill>
                  <a:schemeClr val="bg1"/>
                </a:solidFill>
              </a:rPr>
              <a:t> ,Δ</a:t>
            </a:r>
            <a:r>
              <a:rPr sz="2391" baseline="-5999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40" name="Shape 240"/>
          <p:cNvSpPr/>
          <p:nvPr/>
        </p:nvSpPr>
        <p:spPr>
          <a:xfrm>
            <a:off x="6179344" y="4777383"/>
            <a:ext cx="72968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x</a:t>
            </a:r>
            <a:r>
              <a:rPr sz="2391">
                <a:solidFill>
                  <a:schemeClr val="bg1"/>
                </a:solidFill>
              </a:rPr>
              <a:t>,Δ</a:t>
            </a:r>
            <a:r>
              <a:rPr sz="2391" baseline="-5999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41" name="Shape 241"/>
          <p:cNvSpPr/>
          <p:nvPr/>
        </p:nvSpPr>
        <p:spPr>
          <a:xfrm>
            <a:off x="4321969" y="5447110"/>
            <a:ext cx="707246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z</a:t>
            </a:r>
            <a:r>
              <a:rPr sz="2391">
                <a:solidFill>
                  <a:schemeClr val="bg1"/>
                </a:solidFill>
              </a:rPr>
              <a:t>,Δ</a:t>
            </a:r>
            <a:r>
              <a:rPr sz="2391" baseline="-5999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242" name="Shape 242"/>
          <p:cNvSpPr/>
          <p:nvPr/>
        </p:nvSpPr>
        <p:spPr>
          <a:xfrm flipV="1">
            <a:off x="4607719" y="4970178"/>
            <a:ext cx="508993" cy="601947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759023" y="5920383"/>
            <a:ext cx="128605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r={x,y,z}</a:t>
            </a:r>
          </a:p>
        </p:txBody>
      </p:sp>
      <p:pic>
        <p:nvPicPr>
          <p:cNvPr id="244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4680" y="4009430"/>
            <a:ext cx="3571876" cy="1455279"/>
          </a:xfrm>
          <a:prstGeom prst="rect">
            <a:avLst/>
          </a:prstGeom>
        </p:spPr>
      </p:pic>
      <p:sp>
        <p:nvSpPr>
          <p:cNvPr id="245" name="Shape 245"/>
          <p:cNvSpPr/>
          <p:nvPr/>
        </p:nvSpPr>
        <p:spPr>
          <a:xfrm>
            <a:off x="3416347" y="3369595"/>
            <a:ext cx="625172" cy="288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ctr" defTabSz="584200">
              <a:defRPr sz="2000"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1406">
                <a:solidFill>
                  <a:schemeClr val="bg1"/>
                </a:solidFill>
              </a:rPr>
              <a:t>(twice) </a:t>
            </a:r>
          </a:p>
        </p:txBody>
      </p:sp>
      <p:sp>
        <p:nvSpPr>
          <p:cNvPr id="246" name="Shape 246"/>
          <p:cNvSpPr/>
          <p:nvPr/>
        </p:nvSpPr>
        <p:spPr>
          <a:xfrm>
            <a:off x="3607575" y="3076426"/>
            <a:ext cx="250069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ctr" defTabSz="584200">
              <a:defRPr sz="4200"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2953">
                <a:solidFill>
                  <a:schemeClr val="bg1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7658804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253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50" name="Shape 250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51" name="Shape 251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252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Molecular simulation (1): Molecular Dynamics</a:t>
            </a:r>
          </a:p>
        </p:txBody>
      </p:sp>
      <p:grpSp>
        <p:nvGrpSpPr>
          <p:cNvPr id="266" name="Group 266"/>
          <p:cNvGrpSpPr/>
          <p:nvPr/>
        </p:nvGrpSpPr>
        <p:grpSpPr>
          <a:xfrm>
            <a:off x="6536531" y="1809921"/>
            <a:ext cx="2303861" cy="973337"/>
            <a:chOff x="0" y="0"/>
            <a:chExt cx="3276600" cy="1384299"/>
          </a:xfrm>
        </p:grpSpPr>
        <p:grpSp>
          <p:nvGrpSpPr>
            <p:cNvPr id="262" name="Group 262"/>
            <p:cNvGrpSpPr/>
            <p:nvPr/>
          </p:nvGrpSpPr>
          <p:grpSpPr>
            <a:xfrm>
              <a:off x="0" y="3648"/>
              <a:ext cx="3276601" cy="1052294"/>
              <a:chOff x="0" y="0"/>
              <a:chExt cx="3276600" cy="1052293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2181848" y="227909"/>
                <a:ext cx="898976" cy="553795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 flipV="1">
                <a:off x="1255519" y="225491"/>
                <a:ext cx="786156" cy="572696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214356" y="303073"/>
                <a:ext cx="898976" cy="553795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>
                <a:off x="0" y="638892"/>
                <a:ext cx="421059" cy="413402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59" name="Shape 259"/>
              <p:cNvSpPr/>
              <p:nvPr/>
            </p:nvSpPr>
            <p:spPr>
              <a:xfrm>
                <a:off x="1010540" y="0"/>
                <a:ext cx="444026" cy="435951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60" name="Shape 260"/>
              <p:cNvSpPr/>
              <p:nvPr/>
            </p:nvSpPr>
            <p:spPr>
              <a:xfrm>
                <a:off x="1929213" y="638892"/>
                <a:ext cx="421059" cy="413402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>
                <a:off x="2832574" y="0"/>
                <a:ext cx="444027" cy="435951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63" name="Shape 263"/>
            <p:cNvSpPr/>
            <p:nvPr/>
          </p:nvSpPr>
          <p:spPr>
            <a:xfrm>
              <a:off x="1428739" y="230674"/>
              <a:ext cx="496463" cy="55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64" name="Shape 264"/>
            <p:cNvSpPr/>
            <p:nvPr/>
          </p:nvSpPr>
          <p:spPr>
            <a:xfrm>
              <a:off x="392431" y="1061375"/>
              <a:ext cx="1494183" cy="322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 flipV="1">
              <a:off x="61244" y="0"/>
              <a:ext cx="829807" cy="522279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267" name="Shape 267"/>
          <p:cNvSpPr/>
          <p:nvPr/>
        </p:nvSpPr>
        <p:spPr>
          <a:xfrm>
            <a:off x="2375297" y="1509117"/>
            <a:ext cx="2500313" cy="982266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marL="57799" marR="57799" algn="ctr" defTabSz="647700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969">
                <a:solidFill>
                  <a:schemeClr val="bg1"/>
                </a:solidFill>
              </a:rPr>
              <a:t>1. Define input molecule(s) and potential energy</a:t>
            </a:r>
          </a:p>
        </p:txBody>
      </p:sp>
      <p:sp>
        <p:nvSpPr>
          <p:cNvPr id="268" name="Shape 268"/>
          <p:cNvSpPr/>
          <p:nvPr/>
        </p:nvSpPr>
        <p:spPr>
          <a:xfrm>
            <a:off x="1464469" y="3062883"/>
            <a:ext cx="4929188" cy="794742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marL="40638" marR="40638" algn="ctr" defTabSz="455398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1969">
                <a:solidFill>
                  <a:schemeClr val="bg1"/>
                </a:solidFill>
              </a:rPr>
              <a:t>2. Calculate </a:t>
            </a:r>
            <a:r>
              <a:rPr sz="1969" b="1">
                <a:solidFill>
                  <a:schemeClr val="bg1"/>
                </a:solidFill>
              </a:rPr>
              <a:t>forces</a:t>
            </a:r>
            <a:r>
              <a:rPr sz="1969">
                <a:solidFill>
                  <a:schemeClr val="bg1"/>
                </a:solidFill>
              </a:rPr>
              <a:t> and </a:t>
            </a:r>
            <a:r>
              <a:rPr sz="1969" b="1">
                <a:solidFill>
                  <a:schemeClr val="bg1"/>
                </a:solidFill>
              </a:rPr>
              <a:t>velocities</a:t>
            </a:r>
            <a:r>
              <a:rPr sz="1969">
                <a:solidFill>
                  <a:schemeClr val="bg1"/>
                </a:solidFill>
              </a:rPr>
              <a:t> and update positions </a:t>
            </a:r>
          </a:p>
        </p:txBody>
      </p:sp>
      <p:sp>
        <p:nvSpPr>
          <p:cNvPr id="269" name="Shape 269"/>
          <p:cNvSpPr/>
          <p:nvPr/>
        </p:nvSpPr>
        <p:spPr>
          <a:xfrm>
            <a:off x="6009680" y="5054203"/>
            <a:ext cx="2678906" cy="1473398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marL="40638" marR="40638" algn="ctr" defTabSz="455398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1969">
                <a:solidFill>
                  <a:schemeClr val="bg1"/>
                </a:solidFill>
              </a:rPr>
              <a:t>3.  Analyze the </a:t>
            </a:r>
            <a:r>
              <a:rPr sz="1969" b="1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“trajectory”</a:t>
            </a:r>
            <a:r>
              <a:rPr sz="1969">
                <a:solidFill>
                  <a:schemeClr val="bg1"/>
                </a:solidFill>
              </a:rPr>
              <a:t> of the simulation</a:t>
            </a:r>
          </a:p>
        </p:txBody>
      </p:sp>
      <p:sp>
        <p:nvSpPr>
          <p:cNvPr id="270" name="Shape 270"/>
          <p:cNvSpPr/>
          <p:nvPr/>
        </p:nvSpPr>
        <p:spPr>
          <a:xfrm flipV="1">
            <a:off x="3625453" y="2494857"/>
            <a:ext cx="0" cy="518453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 flipH="1" flipV="1">
            <a:off x="2482453" y="3857625"/>
            <a:ext cx="1241" cy="617373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 flipH="1">
            <a:off x="3518297" y="5482828"/>
            <a:ext cx="2494576" cy="1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 flipH="1">
            <a:off x="428625" y="3535083"/>
            <a:ext cx="1" cy="1929888"/>
          </a:xfrm>
          <a:prstGeom prst="line">
            <a:avLst/>
          </a:prstGeom>
          <a:ln w="762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 flipH="1">
            <a:off x="410766" y="3554016"/>
            <a:ext cx="1134160" cy="1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 flipH="1">
            <a:off x="401836" y="5464969"/>
            <a:ext cx="1134160" cy="1"/>
          </a:xfrm>
          <a:prstGeom prst="line">
            <a:avLst/>
          </a:prstGeom>
          <a:ln w="762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1464469" y="4438055"/>
            <a:ext cx="2035969" cy="2080617"/>
          </a:xfrm>
          <a:prstGeom prst="diamond">
            <a:avLst/>
          </a:prstGeom>
          <a:solidFill>
            <a:srgbClr val="FFD9A8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marL="57799" marR="57799" algn="ctr" defTabSz="647700"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687">
                <a:solidFill>
                  <a:schemeClr val="bg1"/>
                </a:solidFill>
              </a:rPr>
              <a:t>Completed enough simulation steps?</a:t>
            </a:r>
          </a:p>
        </p:txBody>
      </p:sp>
    </p:spTree>
    <p:extLst>
      <p:ext uri="{BB962C8B-B14F-4D97-AF65-F5344CB8AC3E}">
        <p14:creationId xmlns:p14="http://schemas.microsoft.com/office/powerpoint/2010/main" val="1765249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creen Shot 2012-04-04 at 9.36.2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7907" y="1759148"/>
            <a:ext cx="2200679" cy="2866430"/>
          </a:xfrm>
          <a:prstGeom prst="rect">
            <a:avLst/>
          </a:prstGeom>
        </p:spPr>
      </p:pic>
      <p:grpSp>
        <p:nvGrpSpPr>
          <p:cNvPr id="284" name="Group 284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81" name="Shape 281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283" name="UW.png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Molecular dynamics isn’t the only way! There’s more than one way to skin a cat! </a:t>
            </a:r>
          </a:p>
        </p:txBody>
      </p:sp>
      <p:pic>
        <p:nvPicPr>
          <p:cNvPr id="286" name="dropped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920258" y="3420070"/>
            <a:ext cx="8930" cy="8930"/>
          </a:xfrm>
          <a:prstGeom prst="rect">
            <a:avLst/>
          </a:prstGeom>
        </p:spPr>
      </p:pic>
      <p:sp>
        <p:nvSpPr>
          <p:cNvPr id="287" name="Shape 287"/>
          <p:cNvSpPr/>
          <p:nvPr/>
        </p:nvSpPr>
        <p:spPr>
          <a:xfrm>
            <a:off x="-366117" y="1848445"/>
            <a:ext cx="6349009" cy="559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algn="ctr" defTabSz="455398">
              <a:defRPr sz="45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pPr>
            <a:r>
              <a:rPr sz="3164">
                <a:solidFill>
                  <a:schemeClr val="bg1"/>
                </a:solidFill>
              </a:rPr>
              <a:t>Key concept:  </a:t>
            </a:r>
            <a:r>
              <a:rPr sz="3164">
                <a:solidFill>
                  <a:schemeClr val="bg1"/>
                </a:solidFill>
                <a:uFill>
                  <a:solidFill>
                    <a:srgbClr val="38571A"/>
                  </a:solidFill>
                </a:uFill>
              </a:rPr>
              <a:t>ERGODIC SYSTEM</a:t>
            </a:r>
          </a:p>
        </p:txBody>
      </p:sp>
      <p:sp>
        <p:nvSpPr>
          <p:cNvPr id="288" name="Shape 288"/>
          <p:cNvSpPr/>
          <p:nvPr/>
        </p:nvSpPr>
        <p:spPr>
          <a:xfrm>
            <a:off x="383976" y="2553891"/>
            <a:ext cx="7849196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L="57799" marR="57799" defTabSz="647700">
              <a:defRPr sz="4000" i="1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400" dirty="0">
                <a:solidFill>
                  <a:schemeClr val="bg1"/>
                </a:solidFill>
              </a:rPr>
              <a:t>“The time average = The ensemble average”</a:t>
            </a:r>
          </a:p>
        </p:txBody>
      </p:sp>
      <p:grpSp>
        <p:nvGrpSpPr>
          <p:cNvPr id="297" name="Group 297"/>
          <p:cNvGrpSpPr/>
          <p:nvPr/>
        </p:nvGrpSpPr>
        <p:grpSpPr>
          <a:xfrm>
            <a:off x="964407" y="3104011"/>
            <a:ext cx="3990580" cy="2557411"/>
            <a:chOff x="62319" y="-30407"/>
            <a:chExt cx="5675493" cy="3637207"/>
          </a:xfrm>
        </p:grpSpPr>
        <p:grpSp>
          <p:nvGrpSpPr>
            <p:cNvPr id="294" name="Group 294"/>
            <p:cNvGrpSpPr/>
            <p:nvPr/>
          </p:nvGrpSpPr>
          <p:grpSpPr>
            <a:xfrm>
              <a:off x="583009" y="646147"/>
              <a:ext cx="4628133" cy="2802410"/>
              <a:chOff x="583009" y="315864"/>
              <a:chExt cx="4628132" cy="2802409"/>
            </a:xfrm>
          </p:grpSpPr>
          <p:pic>
            <p:nvPicPr>
              <p:cNvPr id="289" name="droppedImage.tif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rcRect l="26248" t="11376" r="26786" b="9034"/>
              <a:stretch>
                <a:fillRect/>
              </a:stretch>
            </p:blipFill>
            <p:spPr>
              <a:xfrm>
                <a:off x="583009" y="315864"/>
                <a:ext cx="1043183" cy="2209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3" h="21575" extrusionOk="0">
                    <a:moveTo>
                      <a:pt x="15506" y="1"/>
                    </a:moveTo>
                    <a:cubicBezTo>
                      <a:pt x="15078" y="5"/>
                      <a:pt x="14635" y="35"/>
                      <a:pt x="14591" y="90"/>
                    </a:cubicBezTo>
                    <a:cubicBezTo>
                      <a:pt x="14502" y="199"/>
                      <a:pt x="13530" y="180"/>
                      <a:pt x="13578" y="70"/>
                    </a:cubicBezTo>
                    <a:cubicBezTo>
                      <a:pt x="13601" y="16"/>
                      <a:pt x="13454" y="9"/>
                      <a:pt x="12949" y="32"/>
                    </a:cubicBezTo>
                    <a:cubicBezTo>
                      <a:pt x="12586" y="48"/>
                      <a:pt x="10999" y="74"/>
                      <a:pt x="9427" y="90"/>
                    </a:cubicBezTo>
                    <a:cubicBezTo>
                      <a:pt x="7856" y="106"/>
                      <a:pt x="6350" y="132"/>
                      <a:pt x="6078" y="148"/>
                    </a:cubicBezTo>
                    <a:cubicBezTo>
                      <a:pt x="5785" y="165"/>
                      <a:pt x="5518" y="150"/>
                      <a:pt x="5424" y="113"/>
                    </a:cubicBezTo>
                    <a:cubicBezTo>
                      <a:pt x="5332" y="77"/>
                      <a:pt x="5129" y="65"/>
                      <a:pt x="4926" y="86"/>
                    </a:cubicBezTo>
                    <a:cubicBezTo>
                      <a:pt x="4737" y="106"/>
                      <a:pt x="4520" y="106"/>
                      <a:pt x="4452" y="86"/>
                    </a:cubicBezTo>
                    <a:cubicBezTo>
                      <a:pt x="4210" y="15"/>
                      <a:pt x="2506" y="-4"/>
                      <a:pt x="2336" y="63"/>
                    </a:cubicBezTo>
                    <a:cubicBezTo>
                      <a:pt x="2210" y="112"/>
                      <a:pt x="2134" y="115"/>
                      <a:pt x="2002" y="63"/>
                    </a:cubicBezTo>
                    <a:cubicBezTo>
                      <a:pt x="1903" y="24"/>
                      <a:pt x="1830" y="15"/>
                      <a:pt x="1830" y="47"/>
                    </a:cubicBezTo>
                    <a:cubicBezTo>
                      <a:pt x="1830" y="78"/>
                      <a:pt x="1909" y="118"/>
                      <a:pt x="2010" y="136"/>
                    </a:cubicBezTo>
                    <a:cubicBezTo>
                      <a:pt x="2167" y="165"/>
                      <a:pt x="2159" y="188"/>
                      <a:pt x="1928" y="303"/>
                    </a:cubicBezTo>
                    <a:cubicBezTo>
                      <a:pt x="1691" y="422"/>
                      <a:pt x="1565" y="438"/>
                      <a:pt x="833" y="439"/>
                    </a:cubicBezTo>
                    <a:lnTo>
                      <a:pt x="0" y="439"/>
                    </a:lnTo>
                    <a:lnTo>
                      <a:pt x="0" y="3449"/>
                    </a:lnTo>
                    <a:cubicBezTo>
                      <a:pt x="1" y="5807"/>
                      <a:pt x="36" y="6455"/>
                      <a:pt x="147" y="6445"/>
                    </a:cubicBezTo>
                    <a:cubicBezTo>
                      <a:pt x="232" y="6437"/>
                      <a:pt x="304" y="6504"/>
                      <a:pt x="327" y="6619"/>
                    </a:cubicBezTo>
                    <a:cubicBezTo>
                      <a:pt x="348" y="6723"/>
                      <a:pt x="434" y="6832"/>
                      <a:pt x="523" y="6855"/>
                    </a:cubicBezTo>
                    <a:cubicBezTo>
                      <a:pt x="612" y="6879"/>
                      <a:pt x="686" y="6939"/>
                      <a:pt x="686" y="6991"/>
                    </a:cubicBezTo>
                    <a:cubicBezTo>
                      <a:pt x="686" y="7043"/>
                      <a:pt x="745" y="7116"/>
                      <a:pt x="817" y="7150"/>
                    </a:cubicBezTo>
                    <a:cubicBezTo>
                      <a:pt x="912" y="7195"/>
                      <a:pt x="946" y="7866"/>
                      <a:pt x="931" y="9606"/>
                    </a:cubicBezTo>
                    <a:cubicBezTo>
                      <a:pt x="917" y="11232"/>
                      <a:pt x="947" y="12024"/>
                      <a:pt x="1029" y="12071"/>
                    </a:cubicBezTo>
                    <a:cubicBezTo>
                      <a:pt x="1113" y="12119"/>
                      <a:pt x="1117" y="12213"/>
                      <a:pt x="1038" y="12377"/>
                    </a:cubicBezTo>
                    <a:cubicBezTo>
                      <a:pt x="865" y="12732"/>
                      <a:pt x="884" y="13774"/>
                      <a:pt x="1062" y="13784"/>
                    </a:cubicBezTo>
                    <a:cubicBezTo>
                      <a:pt x="1141" y="13788"/>
                      <a:pt x="1304" y="13796"/>
                      <a:pt x="1430" y="13799"/>
                    </a:cubicBezTo>
                    <a:cubicBezTo>
                      <a:pt x="1615" y="13804"/>
                      <a:pt x="1674" y="13855"/>
                      <a:pt x="1740" y="14074"/>
                    </a:cubicBezTo>
                    <a:cubicBezTo>
                      <a:pt x="1785" y="14223"/>
                      <a:pt x="1827" y="15679"/>
                      <a:pt x="1830" y="17310"/>
                    </a:cubicBezTo>
                    <a:lnTo>
                      <a:pt x="1830" y="20278"/>
                    </a:lnTo>
                    <a:lnTo>
                      <a:pt x="2263" y="20293"/>
                    </a:lnTo>
                    <a:cubicBezTo>
                      <a:pt x="2665" y="20309"/>
                      <a:pt x="2687" y="20322"/>
                      <a:pt x="2720" y="20510"/>
                    </a:cubicBezTo>
                    <a:cubicBezTo>
                      <a:pt x="2753" y="20698"/>
                      <a:pt x="2781" y="20712"/>
                      <a:pt x="3178" y="20727"/>
                    </a:cubicBezTo>
                    <a:cubicBezTo>
                      <a:pt x="3573" y="20743"/>
                      <a:pt x="3603" y="20756"/>
                      <a:pt x="3635" y="20940"/>
                    </a:cubicBezTo>
                    <a:lnTo>
                      <a:pt x="3668" y="21138"/>
                    </a:lnTo>
                    <a:lnTo>
                      <a:pt x="4542" y="21146"/>
                    </a:lnTo>
                    <a:cubicBezTo>
                      <a:pt x="5022" y="21150"/>
                      <a:pt x="5440" y="21165"/>
                      <a:pt x="5474" y="21181"/>
                    </a:cubicBezTo>
                    <a:cubicBezTo>
                      <a:pt x="5507" y="21196"/>
                      <a:pt x="5524" y="21291"/>
                      <a:pt x="5506" y="21390"/>
                    </a:cubicBezTo>
                    <a:lnTo>
                      <a:pt x="5474" y="21572"/>
                    </a:lnTo>
                    <a:lnTo>
                      <a:pt x="8104" y="21572"/>
                    </a:lnTo>
                    <a:cubicBezTo>
                      <a:pt x="9567" y="21574"/>
                      <a:pt x="10773" y="21557"/>
                      <a:pt x="10808" y="21529"/>
                    </a:cubicBezTo>
                    <a:cubicBezTo>
                      <a:pt x="10843" y="21502"/>
                      <a:pt x="11134" y="21491"/>
                      <a:pt x="11462" y="21506"/>
                    </a:cubicBezTo>
                    <a:cubicBezTo>
                      <a:pt x="13237" y="21588"/>
                      <a:pt x="14634" y="21596"/>
                      <a:pt x="14803" y="21529"/>
                    </a:cubicBezTo>
                    <a:cubicBezTo>
                      <a:pt x="14945" y="21474"/>
                      <a:pt x="15009" y="21475"/>
                      <a:pt x="15171" y="21533"/>
                    </a:cubicBezTo>
                    <a:cubicBezTo>
                      <a:pt x="15320" y="21587"/>
                      <a:pt x="15341" y="21589"/>
                      <a:pt x="15244" y="21537"/>
                    </a:cubicBezTo>
                    <a:cubicBezTo>
                      <a:pt x="15147" y="21485"/>
                      <a:pt x="15160" y="21427"/>
                      <a:pt x="15285" y="21309"/>
                    </a:cubicBezTo>
                    <a:cubicBezTo>
                      <a:pt x="15446" y="21155"/>
                      <a:pt x="15474" y="21150"/>
                      <a:pt x="16290" y="21150"/>
                    </a:cubicBezTo>
                    <a:lnTo>
                      <a:pt x="17131" y="21150"/>
                    </a:lnTo>
                    <a:lnTo>
                      <a:pt x="17164" y="20948"/>
                    </a:lnTo>
                    <a:cubicBezTo>
                      <a:pt x="17197" y="20761"/>
                      <a:pt x="17237" y="20741"/>
                      <a:pt x="17605" y="20716"/>
                    </a:cubicBezTo>
                    <a:lnTo>
                      <a:pt x="18005" y="20689"/>
                    </a:lnTo>
                    <a:lnTo>
                      <a:pt x="18063" y="20282"/>
                    </a:lnTo>
                    <a:cubicBezTo>
                      <a:pt x="18115" y="19911"/>
                      <a:pt x="18139" y="19875"/>
                      <a:pt x="18373" y="19859"/>
                    </a:cubicBezTo>
                    <a:cubicBezTo>
                      <a:pt x="18638" y="19842"/>
                      <a:pt x="18834" y="19636"/>
                      <a:pt x="18692" y="19526"/>
                    </a:cubicBezTo>
                    <a:cubicBezTo>
                      <a:pt x="18650" y="19494"/>
                      <a:pt x="18699" y="19455"/>
                      <a:pt x="18798" y="19437"/>
                    </a:cubicBezTo>
                    <a:cubicBezTo>
                      <a:pt x="18957" y="19408"/>
                      <a:pt x="18978" y="19121"/>
                      <a:pt x="18969" y="16852"/>
                    </a:cubicBezTo>
                    <a:cubicBezTo>
                      <a:pt x="18961" y="14584"/>
                      <a:pt x="18980" y="14289"/>
                      <a:pt x="19141" y="14233"/>
                    </a:cubicBezTo>
                    <a:cubicBezTo>
                      <a:pt x="19341" y="14164"/>
                      <a:pt x="19385" y="13910"/>
                      <a:pt x="19206" y="13857"/>
                    </a:cubicBezTo>
                    <a:cubicBezTo>
                      <a:pt x="18938" y="13779"/>
                      <a:pt x="19145" y="13377"/>
                      <a:pt x="19460" y="13365"/>
                    </a:cubicBezTo>
                    <a:cubicBezTo>
                      <a:pt x="19541" y="13362"/>
                      <a:pt x="19662" y="13358"/>
                      <a:pt x="19737" y="13353"/>
                    </a:cubicBezTo>
                    <a:cubicBezTo>
                      <a:pt x="19842" y="13347"/>
                      <a:pt x="19883" y="12646"/>
                      <a:pt x="19909" y="10428"/>
                    </a:cubicBezTo>
                    <a:cubicBezTo>
                      <a:pt x="19945" y="7312"/>
                      <a:pt x="19953" y="7270"/>
                      <a:pt x="20505" y="7270"/>
                    </a:cubicBezTo>
                    <a:lnTo>
                      <a:pt x="20775" y="7270"/>
                    </a:lnTo>
                    <a:lnTo>
                      <a:pt x="20783" y="4499"/>
                    </a:lnTo>
                    <a:cubicBezTo>
                      <a:pt x="20789" y="2657"/>
                      <a:pt x="20835" y="1704"/>
                      <a:pt x="20914" y="1667"/>
                    </a:cubicBezTo>
                    <a:cubicBezTo>
                      <a:pt x="20979" y="1636"/>
                      <a:pt x="21036" y="1538"/>
                      <a:pt x="21036" y="1446"/>
                    </a:cubicBezTo>
                    <a:cubicBezTo>
                      <a:pt x="21036" y="1346"/>
                      <a:pt x="21128" y="1242"/>
                      <a:pt x="21265" y="1186"/>
                    </a:cubicBezTo>
                    <a:cubicBezTo>
                      <a:pt x="21600" y="1050"/>
                      <a:pt x="21522" y="903"/>
                      <a:pt x="21093" y="865"/>
                    </a:cubicBezTo>
                    <a:cubicBezTo>
                      <a:pt x="20922" y="850"/>
                      <a:pt x="20850" y="796"/>
                      <a:pt x="20824" y="644"/>
                    </a:cubicBezTo>
                    <a:lnTo>
                      <a:pt x="20791" y="439"/>
                    </a:lnTo>
                    <a:lnTo>
                      <a:pt x="19615" y="439"/>
                    </a:lnTo>
                    <a:cubicBezTo>
                      <a:pt x="18567" y="439"/>
                      <a:pt x="18419" y="427"/>
                      <a:pt x="18226" y="326"/>
                    </a:cubicBezTo>
                    <a:cubicBezTo>
                      <a:pt x="18022" y="219"/>
                      <a:pt x="18014" y="209"/>
                      <a:pt x="18201" y="144"/>
                    </a:cubicBezTo>
                    <a:cubicBezTo>
                      <a:pt x="18311" y="106"/>
                      <a:pt x="18406" y="64"/>
                      <a:pt x="18406" y="51"/>
                    </a:cubicBezTo>
                    <a:cubicBezTo>
                      <a:pt x="18406" y="-4"/>
                      <a:pt x="17413" y="40"/>
                      <a:pt x="17172" y="105"/>
                    </a:cubicBezTo>
                    <a:cubicBezTo>
                      <a:pt x="16856" y="191"/>
                      <a:pt x="16274" y="170"/>
                      <a:pt x="16314" y="74"/>
                    </a:cubicBezTo>
                    <a:cubicBezTo>
                      <a:pt x="16337" y="19"/>
                      <a:pt x="15933" y="-3"/>
                      <a:pt x="15506" y="1"/>
                    </a:cubicBezTo>
                    <a:close/>
                    <a:moveTo>
                      <a:pt x="19811" y="13636"/>
                    </a:moveTo>
                    <a:cubicBezTo>
                      <a:pt x="19799" y="13642"/>
                      <a:pt x="19789" y="13659"/>
                      <a:pt x="19786" y="13691"/>
                    </a:cubicBezTo>
                    <a:cubicBezTo>
                      <a:pt x="19781" y="13748"/>
                      <a:pt x="19806" y="13782"/>
                      <a:pt x="19843" y="13764"/>
                    </a:cubicBezTo>
                    <a:cubicBezTo>
                      <a:pt x="19881" y="13746"/>
                      <a:pt x="19885" y="13699"/>
                      <a:pt x="19852" y="13660"/>
                    </a:cubicBezTo>
                    <a:cubicBezTo>
                      <a:pt x="19833" y="13638"/>
                      <a:pt x="19823" y="13631"/>
                      <a:pt x="19811" y="13636"/>
                    </a:cubicBezTo>
                    <a:close/>
                  </a:path>
                </a:pathLst>
              </a:custGeom>
              <a:ln w="9525" cap="flat">
                <a:noFill/>
                <a:round/>
              </a:ln>
              <a:effectLst/>
            </p:spPr>
          </p:pic>
          <p:sp>
            <p:nvSpPr>
              <p:cNvPr id="290" name="Shape 290"/>
              <p:cNvSpPr/>
              <p:nvPr/>
            </p:nvSpPr>
            <p:spPr>
              <a:xfrm flipH="1">
                <a:off x="1687919" y="1574717"/>
                <a:ext cx="1613027" cy="1"/>
              </a:xfrm>
              <a:prstGeom prst="line">
                <a:avLst/>
              </a:prstGeom>
              <a:noFill/>
              <a:ln w="76200" cap="flat">
                <a:solidFill>
                  <a:srgbClr val="000000"/>
                </a:solidFill>
                <a:prstDash val="solid"/>
                <a:round/>
                <a:headEnd type="stealth" w="med" len="med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pic>
            <p:nvPicPr>
              <p:cNvPr id="291" name="droppedImage.tif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rcRect l="26248" t="11376" r="26786" b="9034"/>
              <a:stretch>
                <a:fillRect/>
              </a:stretch>
            </p:blipFill>
            <p:spPr>
              <a:xfrm>
                <a:off x="3681752" y="317469"/>
                <a:ext cx="1043183" cy="2209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3" h="21575" extrusionOk="0">
                    <a:moveTo>
                      <a:pt x="15506" y="1"/>
                    </a:moveTo>
                    <a:cubicBezTo>
                      <a:pt x="15078" y="5"/>
                      <a:pt x="14635" y="35"/>
                      <a:pt x="14591" y="90"/>
                    </a:cubicBezTo>
                    <a:cubicBezTo>
                      <a:pt x="14502" y="199"/>
                      <a:pt x="13530" y="180"/>
                      <a:pt x="13578" y="70"/>
                    </a:cubicBezTo>
                    <a:cubicBezTo>
                      <a:pt x="13601" y="16"/>
                      <a:pt x="13454" y="9"/>
                      <a:pt x="12949" y="32"/>
                    </a:cubicBezTo>
                    <a:cubicBezTo>
                      <a:pt x="12586" y="48"/>
                      <a:pt x="10999" y="74"/>
                      <a:pt x="9427" y="90"/>
                    </a:cubicBezTo>
                    <a:cubicBezTo>
                      <a:pt x="7856" y="106"/>
                      <a:pt x="6350" y="132"/>
                      <a:pt x="6078" y="148"/>
                    </a:cubicBezTo>
                    <a:cubicBezTo>
                      <a:pt x="5785" y="165"/>
                      <a:pt x="5518" y="150"/>
                      <a:pt x="5424" y="113"/>
                    </a:cubicBezTo>
                    <a:cubicBezTo>
                      <a:pt x="5332" y="77"/>
                      <a:pt x="5129" y="65"/>
                      <a:pt x="4926" y="86"/>
                    </a:cubicBezTo>
                    <a:cubicBezTo>
                      <a:pt x="4737" y="106"/>
                      <a:pt x="4520" y="106"/>
                      <a:pt x="4452" y="86"/>
                    </a:cubicBezTo>
                    <a:cubicBezTo>
                      <a:pt x="4210" y="15"/>
                      <a:pt x="2506" y="-4"/>
                      <a:pt x="2336" y="63"/>
                    </a:cubicBezTo>
                    <a:cubicBezTo>
                      <a:pt x="2210" y="112"/>
                      <a:pt x="2134" y="115"/>
                      <a:pt x="2002" y="63"/>
                    </a:cubicBezTo>
                    <a:cubicBezTo>
                      <a:pt x="1903" y="24"/>
                      <a:pt x="1830" y="15"/>
                      <a:pt x="1830" y="47"/>
                    </a:cubicBezTo>
                    <a:cubicBezTo>
                      <a:pt x="1830" y="78"/>
                      <a:pt x="1909" y="118"/>
                      <a:pt x="2010" y="136"/>
                    </a:cubicBezTo>
                    <a:cubicBezTo>
                      <a:pt x="2167" y="165"/>
                      <a:pt x="2159" y="188"/>
                      <a:pt x="1928" y="303"/>
                    </a:cubicBezTo>
                    <a:cubicBezTo>
                      <a:pt x="1691" y="422"/>
                      <a:pt x="1565" y="438"/>
                      <a:pt x="833" y="439"/>
                    </a:cubicBezTo>
                    <a:lnTo>
                      <a:pt x="0" y="439"/>
                    </a:lnTo>
                    <a:lnTo>
                      <a:pt x="0" y="3449"/>
                    </a:lnTo>
                    <a:cubicBezTo>
                      <a:pt x="1" y="5807"/>
                      <a:pt x="36" y="6455"/>
                      <a:pt x="147" y="6445"/>
                    </a:cubicBezTo>
                    <a:cubicBezTo>
                      <a:pt x="232" y="6437"/>
                      <a:pt x="304" y="6504"/>
                      <a:pt x="327" y="6619"/>
                    </a:cubicBezTo>
                    <a:cubicBezTo>
                      <a:pt x="348" y="6723"/>
                      <a:pt x="434" y="6832"/>
                      <a:pt x="523" y="6855"/>
                    </a:cubicBezTo>
                    <a:cubicBezTo>
                      <a:pt x="612" y="6879"/>
                      <a:pt x="686" y="6939"/>
                      <a:pt x="686" y="6991"/>
                    </a:cubicBezTo>
                    <a:cubicBezTo>
                      <a:pt x="686" y="7043"/>
                      <a:pt x="745" y="7116"/>
                      <a:pt x="817" y="7150"/>
                    </a:cubicBezTo>
                    <a:cubicBezTo>
                      <a:pt x="912" y="7195"/>
                      <a:pt x="946" y="7866"/>
                      <a:pt x="931" y="9606"/>
                    </a:cubicBezTo>
                    <a:cubicBezTo>
                      <a:pt x="917" y="11232"/>
                      <a:pt x="947" y="12024"/>
                      <a:pt x="1029" y="12071"/>
                    </a:cubicBezTo>
                    <a:cubicBezTo>
                      <a:pt x="1113" y="12119"/>
                      <a:pt x="1117" y="12213"/>
                      <a:pt x="1038" y="12377"/>
                    </a:cubicBezTo>
                    <a:cubicBezTo>
                      <a:pt x="865" y="12732"/>
                      <a:pt x="884" y="13774"/>
                      <a:pt x="1062" y="13784"/>
                    </a:cubicBezTo>
                    <a:cubicBezTo>
                      <a:pt x="1141" y="13788"/>
                      <a:pt x="1304" y="13796"/>
                      <a:pt x="1430" y="13799"/>
                    </a:cubicBezTo>
                    <a:cubicBezTo>
                      <a:pt x="1615" y="13804"/>
                      <a:pt x="1674" y="13855"/>
                      <a:pt x="1740" y="14074"/>
                    </a:cubicBezTo>
                    <a:cubicBezTo>
                      <a:pt x="1785" y="14223"/>
                      <a:pt x="1827" y="15679"/>
                      <a:pt x="1830" y="17310"/>
                    </a:cubicBezTo>
                    <a:lnTo>
                      <a:pt x="1830" y="20278"/>
                    </a:lnTo>
                    <a:lnTo>
                      <a:pt x="2263" y="20293"/>
                    </a:lnTo>
                    <a:cubicBezTo>
                      <a:pt x="2665" y="20309"/>
                      <a:pt x="2687" y="20322"/>
                      <a:pt x="2720" y="20510"/>
                    </a:cubicBezTo>
                    <a:cubicBezTo>
                      <a:pt x="2753" y="20698"/>
                      <a:pt x="2781" y="20712"/>
                      <a:pt x="3178" y="20727"/>
                    </a:cubicBezTo>
                    <a:cubicBezTo>
                      <a:pt x="3573" y="20743"/>
                      <a:pt x="3603" y="20756"/>
                      <a:pt x="3635" y="20940"/>
                    </a:cubicBezTo>
                    <a:lnTo>
                      <a:pt x="3668" y="21138"/>
                    </a:lnTo>
                    <a:lnTo>
                      <a:pt x="4542" y="21146"/>
                    </a:lnTo>
                    <a:cubicBezTo>
                      <a:pt x="5022" y="21150"/>
                      <a:pt x="5440" y="21165"/>
                      <a:pt x="5474" y="21181"/>
                    </a:cubicBezTo>
                    <a:cubicBezTo>
                      <a:pt x="5507" y="21196"/>
                      <a:pt x="5524" y="21291"/>
                      <a:pt x="5506" y="21390"/>
                    </a:cubicBezTo>
                    <a:lnTo>
                      <a:pt x="5474" y="21572"/>
                    </a:lnTo>
                    <a:lnTo>
                      <a:pt x="8104" y="21572"/>
                    </a:lnTo>
                    <a:cubicBezTo>
                      <a:pt x="9567" y="21574"/>
                      <a:pt x="10773" y="21557"/>
                      <a:pt x="10808" y="21529"/>
                    </a:cubicBezTo>
                    <a:cubicBezTo>
                      <a:pt x="10843" y="21502"/>
                      <a:pt x="11134" y="21491"/>
                      <a:pt x="11462" y="21506"/>
                    </a:cubicBezTo>
                    <a:cubicBezTo>
                      <a:pt x="13237" y="21588"/>
                      <a:pt x="14634" y="21596"/>
                      <a:pt x="14803" y="21529"/>
                    </a:cubicBezTo>
                    <a:cubicBezTo>
                      <a:pt x="14945" y="21474"/>
                      <a:pt x="15009" y="21475"/>
                      <a:pt x="15171" y="21533"/>
                    </a:cubicBezTo>
                    <a:cubicBezTo>
                      <a:pt x="15320" y="21587"/>
                      <a:pt x="15341" y="21589"/>
                      <a:pt x="15244" y="21537"/>
                    </a:cubicBezTo>
                    <a:cubicBezTo>
                      <a:pt x="15147" y="21485"/>
                      <a:pt x="15160" y="21427"/>
                      <a:pt x="15285" y="21309"/>
                    </a:cubicBezTo>
                    <a:cubicBezTo>
                      <a:pt x="15446" y="21155"/>
                      <a:pt x="15474" y="21150"/>
                      <a:pt x="16290" y="21150"/>
                    </a:cubicBezTo>
                    <a:lnTo>
                      <a:pt x="17131" y="21150"/>
                    </a:lnTo>
                    <a:lnTo>
                      <a:pt x="17164" y="20948"/>
                    </a:lnTo>
                    <a:cubicBezTo>
                      <a:pt x="17197" y="20761"/>
                      <a:pt x="17237" y="20741"/>
                      <a:pt x="17605" y="20716"/>
                    </a:cubicBezTo>
                    <a:lnTo>
                      <a:pt x="18005" y="20689"/>
                    </a:lnTo>
                    <a:lnTo>
                      <a:pt x="18063" y="20282"/>
                    </a:lnTo>
                    <a:cubicBezTo>
                      <a:pt x="18115" y="19911"/>
                      <a:pt x="18139" y="19875"/>
                      <a:pt x="18373" y="19859"/>
                    </a:cubicBezTo>
                    <a:cubicBezTo>
                      <a:pt x="18638" y="19842"/>
                      <a:pt x="18834" y="19636"/>
                      <a:pt x="18692" y="19526"/>
                    </a:cubicBezTo>
                    <a:cubicBezTo>
                      <a:pt x="18650" y="19494"/>
                      <a:pt x="18699" y="19455"/>
                      <a:pt x="18798" y="19437"/>
                    </a:cubicBezTo>
                    <a:cubicBezTo>
                      <a:pt x="18957" y="19408"/>
                      <a:pt x="18978" y="19121"/>
                      <a:pt x="18969" y="16852"/>
                    </a:cubicBezTo>
                    <a:cubicBezTo>
                      <a:pt x="18961" y="14584"/>
                      <a:pt x="18980" y="14289"/>
                      <a:pt x="19141" y="14233"/>
                    </a:cubicBezTo>
                    <a:cubicBezTo>
                      <a:pt x="19341" y="14164"/>
                      <a:pt x="19385" y="13910"/>
                      <a:pt x="19206" y="13857"/>
                    </a:cubicBezTo>
                    <a:cubicBezTo>
                      <a:pt x="18938" y="13779"/>
                      <a:pt x="19145" y="13377"/>
                      <a:pt x="19460" y="13365"/>
                    </a:cubicBezTo>
                    <a:cubicBezTo>
                      <a:pt x="19541" y="13362"/>
                      <a:pt x="19662" y="13358"/>
                      <a:pt x="19737" y="13353"/>
                    </a:cubicBezTo>
                    <a:cubicBezTo>
                      <a:pt x="19842" y="13347"/>
                      <a:pt x="19883" y="12646"/>
                      <a:pt x="19909" y="10428"/>
                    </a:cubicBezTo>
                    <a:cubicBezTo>
                      <a:pt x="19945" y="7312"/>
                      <a:pt x="19953" y="7270"/>
                      <a:pt x="20505" y="7270"/>
                    </a:cubicBezTo>
                    <a:lnTo>
                      <a:pt x="20775" y="7270"/>
                    </a:lnTo>
                    <a:lnTo>
                      <a:pt x="20783" y="4499"/>
                    </a:lnTo>
                    <a:cubicBezTo>
                      <a:pt x="20789" y="2657"/>
                      <a:pt x="20835" y="1704"/>
                      <a:pt x="20914" y="1667"/>
                    </a:cubicBezTo>
                    <a:cubicBezTo>
                      <a:pt x="20979" y="1636"/>
                      <a:pt x="21036" y="1538"/>
                      <a:pt x="21036" y="1446"/>
                    </a:cubicBezTo>
                    <a:cubicBezTo>
                      <a:pt x="21036" y="1346"/>
                      <a:pt x="21128" y="1242"/>
                      <a:pt x="21265" y="1186"/>
                    </a:cubicBezTo>
                    <a:cubicBezTo>
                      <a:pt x="21600" y="1050"/>
                      <a:pt x="21522" y="903"/>
                      <a:pt x="21093" y="865"/>
                    </a:cubicBezTo>
                    <a:cubicBezTo>
                      <a:pt x="20922" y="850"/>
                      <a:pt x="20850" y="796"/>
                      <a:pt x="20824" y="644"/>
                    </a:cubicBezTo>
                    <a:lnTo>
                      <a:pt x="20791" y="439"/>
                    </a:lnTo>
                    <a:lnTo>
                      <a:pt x="19615" y="439"/>
                    </a:lnTo>
                    <a:cubicBezTo>
                      <a:pt x="18567" y="439"/>
                      <a:pt x="18419" y="427"/>
                      <a:pt x="18226" y="326"/>
                    </a:cubicBezTo>
                    <a:cubicBezTo>
                      <a:pt x="18022" y="219"/>
                      <a:pt x="18014" y="209"/>
                      <a:pt x="18201" y="144"/>
                    </a:cubicBezTo>
                    <a:cubicBezTo>
                      <a:pt x="18311" y="106"/>
                      <a:pt x="18406" y="64"/>
                      <a:pt x="18406" y="51"/>
                    </a:cubicBezTo>
                    <a:cubicBezTo>
                      <a:pt x="18406" y="-4"/>
                      <a:pt x="17413" y="40"/>
                      <a:pt x="17172" y="105"/>
                    </a:cubicBezTo>
                    <a:cubicBezTo>
                      <a:pt x="16856" y="191"/>
                      <a:pt x="16274" y="170"/>
                      <a:pt x="16314" y="74"/>
                    </a:cubicBezTo>
                    <a:cubicBezTo>
                      <a:pt x="16337" y="19"/>
                      <a:pt x="15933" y="-3"/>
                      <a:pt x="15506" y="1"/>
                    </a:cubicBezTo>
                    <a:close/>
                    <a:moveTo>
                      <a:pt x="19811" y="13636"/>
                    </a:moveTo>
                    <a:cubicBezTo>
                      <a:pt x="19799" y="13642"/>
                      <a:pt x="19789" y="13659"/>
                      <a:pt x="19786" y="13691"/>
                    </a:cubicBezTo>
                    <a:cubicBezTo>
                      <a:pt x="19781" y="13748"/>
                      <a:pt x="19806" y="13782"/>
                      <a:pt x="19843" y="13764"/>
                    </a:cubicBezTo>
                    <a:cubicBezTo>
                      <a:pt x="19881" y="13746"/>
                      <a:pt x="19885" y="13699"/>
                      <a:pt x="19852" y="13660"/>
                    </a:cubicBezTo>
                    <a:cubicBezTo>
                      <a:pt x="19833" y="13638"/>
                      <a:pt x="19823" y="13631"/>
                      <a:pt x="19811" y="13636"/>
                    </a:cubicBezTo>
                    <a:close/>
                  </a:path>
                </a:pathLst>
              </a:custGeom>
              <a:ln w="9525" cap="flat">
                <a:noFill/>
                <a:round/>
              </a:ln>
              <a:effectLst/>
            </p:spPr>
          </p:pic>
          <p:sp>
            <p:nvSpPr>
              <p:cNvPr id="292" name="Shape 292"/>
              <p:cNvSpPr/>
              <p:nvPr/>
            </p:nvSpPr>
            <p:spPr>
              <a:xfrm>
                <a:off x="659219" y="2400217"/>
                <a:ext cx="954793" cy="7180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t">
                <a:spAutoFit/>
              </a:bodyPr>
              <a:lstStyle>
                <a:lvl1pPr marL="57799" marR="57799" defTabSz="647700">
                  <a:defRPr sz="4000" i="1">
                    <a:uFill>
                      <a:solidFill>
                        <a:srgbClr val="000000"/>
                      </a:solidFill>
                    </a:u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2812">
                    <a:solidFill>
                      <a:schemeClr val="bg1"/>
                    </a:solidFill>
                  </a:rPr>
                  <a:t>t=0</a:t>
                </a:r>
              </a:p>
            </p:txBody>
          </p:sp>
          <p:sp>
            <p:nvSpPr>
              <p:cNvPr id="293" name="Shape 293"/>
              <p:cNvSpPr/>
              <p:nvPr/>
            </p:nvSpPr>
            <p:spPr>
              <a:xfrm>
                <a:off x="3592920" y="2400217"/>
                <a:ext cx="1618221" cy="7180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5719" tIns="35719" rIns="35719" bIns="35719" numCol="1" anchor="t">
                <a:spAutoFit/>
              </a:bodyPr>
              <a:lstStyle>
                <a:lvl1pPr marL="57799" marR="57799" defTabSz="647700">
                  <a:defRPr sz="4000" i="1">
                    <a:uFill>
                      <a:solidFill>
                        <a:srgbClr val="000000"/>
                      </a:solidFill>
                    </a:uFill>
                    <a:latin typeface="+mj-lt"/>
                    <a:ea typeface="+mj-ea"/>
                    <a:cs typeface="+mj-cs"/>
                    <a:sym typeface="Gill Sans"/>
                  </a:defRPr>
                </a:lvl1pPr>
              </a:lstStyle>
              <a:p>
                <a:r>
                  <a:rPr sz="2812">
                    <a:solidFill>
                      <a:schemeClr val="bg1"/>
                    </a:solidFill>
                  </a:rPr>
                  <a:t>t=final</a:t>
                </a:r>
              </a:p>
            </p:txBody>
          </p:sp>
        </p:grpSp>
        <p:sp>
          <p:nvSpPr>
            <p:cNvPr id="295" name="Shape 295"/>
            <p:cNvSpPr/>
            <p:nvPr/>
          </p:nvSpPr>
          <p:spPr>
            <a:xfrm>
              <a:off x="62319" y="12700"/>
              <a:ext cx="5626101" cy="3594100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2319" y="-30407"/>
              <a:ext cx="5675493" cy="7180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9" tIns="35719" rIns="35719" bIns="35719" numCol="1" anchor="t">
              <a:spAutoFit/>
            </a:bodyPr>
            <a:lstStyle>
              <a:lvl1pPr marL="57799" marR="57799" defTabSz="647700">
                <a:defRPr sz="4000" i="1">
                  <a:uFill>
                    <a:solidFill>
                      <a:srgbClr val="000000"/>
                    </a:solidFill>
                  </a:uFill>
                  <a:latin typeface="+mj-lt"/>
                  <a:ea typeface="+mj-ea"/>
                  <a:cs typeface="+mj-cs"/>
                  <a:sym typeface="Gill Sans"/>
                </a:defRPr>
              </a:lvl1pPr>
            </a:lstStyle>
            <a:p>
              <a:r>
                <a:rPr sz="2812" dirty="0">
                  <a:solidFill>
                    <a:schemeClr val="bg1"/>
                  </a:solidFill>
                </a:rPr>
                <a:t>MD calculations: time avg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05747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roup 304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301" name="Shape 301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303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05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20258" y="3420070"/>
            <a:ext cx="8930" cy="8930"/>
          </a:xfrm>
          <a:prstGeom prst="rect">
            <a:avLst/>
          </a:prstGeom>
        </p:spPr>
      </p:pic>
      <p:sp>
        <p:nvSpPr>
          <p:cNvPr id="306" name="Shape 306"/>
          <p:cNvSpPr/>
          <p:nvPr/>
        </p:nvSpPr>
        <p:spPr>
          <a:xfrm>
            <a:off x="-366117" y="1848445"/>
            <a:ext cx="6349009" cy="559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algn="ctr" defTabSz="455398">
              <a:defRPr sz="45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pPr>
            <a:r>
              <a:rPr sz="3164">
                <a:solidFill>
                  <a:schemeClr val="bg1"/>
                </a:solidFill>
              </a:rPr>
              <a:t>Key concept:  </a:t>
            </a:r>
            <a:r>
              <a:rPr sz="3164">
                <a:solidFill>
                  <a:schemeClr val="bg1"/>
                </a:solidFill>
                <a:uFill>
                  <a:solidFill>
                    <a:srgbClr val="38571A"/>
                  </a:solidFill>
                </a:uFill>
              </a:rPr>
              <a:t>ERGODIC SYSTEM</a:t>
            </a:r>
          </a:p>
        </p:txBody>
      </p:sp>
      <p:sp>
        <p:nvSpPr>
          <p:cNvPr id="307" name="Shape 307"/>
          <p:cNvSpPr/>
          <p:nvPr/>
        </p:nvSpPr>
        <p:spPr>
          <a:xfrm>
            <a:off x="383976" y="2553891"/>
            <a:ext cx="7849196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L="57799" marR="57799" defTabSz="647700">
              <a:defRPr sz="4000" i="1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400" dirty="0">
                <a:solidFill>
                  <a:schemeClr val="bg1"/>
                </a:solidFill>
              </a:rPr>
              <a:t>“The time average = The ensemble average”</a:t>
            </a:r>
          </a:p>
        </p:txBody>
      </p:sp>
      <p:pic>
        <p:nvPicPr>
          <p:cNvPr id="308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1330582" y="3579648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sp>
        <p:nvSpPr>
          <p:cNvPr id="309" name="Shape 309"/>
          <p:cNvSpPr/>
          <p:nvPr/>
        </p:nvSpPr>
        <p:spPr>
          <a:xfrm>
            <a:off x="964406" y="3134320"/>
            <a:ext cx="3955852" cy="2527102"/>
          </a:xfrm>
          <a:prstGeom prst="rect">
            <a:avLst/>
          </a:prstGeom>
          <a:ln w="254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310" name="Shape 310"/>
          <p:cNvSpPr/>
          <p:nvPr/>
        </p:nvSpPr>
        <p:spPr>
          <a:xfrm>
            <a:off x="1116211" y="3125391"/>
            <a:ext cx="3820213" cy="504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4000" i="1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812">
                <a:solidFill>
                  <a:schemeClr val="bg1"/>
                </a:solidFill>
              </a:rPr>
              <a:t>Monte Carlo calculations</a:t>
            </a:r>
          </a:p>
        </p:txBody>
      </p:sp>
      <p:pic>
        <p:nvPicPr>
          <p:cNvPr id="311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1580573" y="4268363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2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241370" y="3741511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3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1205526" y="4152277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4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491401" y="3482550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5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1830605" y="3768300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6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116355" y="4313011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7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1955620" y="4795214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8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946816" y="3786160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19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3321862" y="3911175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0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491401" y="4054050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1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741433" y="4580902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2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3652261" y="3625425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3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3277214" y="4563043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4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2866448" y="5045246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5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4027308" y="4420168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6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68" t="11394" r="26769" b="9033"/>
          <a:stretch>
            <a:fillRect/>
          </a:stretch>
        </p:blipFill>
        <p:spPr>
          <a:xfrm>
            <a:off x="4299158" y="4012465"/>
            <a:ext cx="206541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27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68" t="11394" r="26769" b="9033"/>
          <a:stretch>
            <a:fillRect/>
          </a:stretch>
        </p:blipFill>
        <p:spPr>
          <a:xfrm>
            <a:off x="4027364" y="3625563"/>
            <a:ext cx="206540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28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3598683" y="4393379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29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68" t="11394" r="26769" b="9033"/>
          <a:stretch>
            <a:fillRect/>
          </a:stretch>
        </p:blipFill>
        <p:spPr>
          <a:xfrm>
            <a:off x="4304184" y="4107766"/>
            <a:ext cx="206540" cy="437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542" extrusionOk="0">
                <a:moveTo>
                  <a:pt x="12939" y="21"/>
                </a:moveTo>
                <a:cubicBezTo>
                  <a:pt x="12576" y="37"/>
                  <a:pt x="11000" y="74"/>
                  <a:pt x="9429" y="89"/>
                </a:cubicBezTo>
                <a:cubicBezTo>
                  <a:pt x="7857" y="105"/>
                  <a:pt x="6336" y="129"/>
                  <a:pt x="6063" y="144"/>
                </a:cubicBezTo>
                <a:cubicBezTo>
                  <a:pt x="5770" y="161"/>
                  <a:pt x="5518" y="140"/>
                  <a:pt x="5425" y="103"/>
                </a:cubicBezTo>
                <a:cubicBezTo>
                  <a:pt x="5332" y="67"/>
                  <a:pt x="5106" y="55"/>
                  <a:pt x="4903" y="76"/>
                </a:cubicBezTo>
                <a:cubicBezTo>
                  <a:pt x="4713" y="95"/>
                  <a:pt x="4506" y="96"/>
                  <a:pt x="4439" y="76"/>
                </a:cubicBezTo>
                <a:cubicBezTo>
                  <a:pt x="4196" y="5"/>
                  <a:pt x="2490" y="-5"/>
                  <a:pt x="2321" y="62"/>
                </a:cubicBezTo>
                <a:cubicBezTo>
                  <a:pt x="2195" y="111"/>
                  <a:pt x="2134" y="114"/>
                  <a:pt x="2002" y="62"/>
                </a:cubicBezTo>
                <a:cubicBezTo>
                  <a:pt x="1903" y="23"/>
                  <a:pt x="1828" y="16"/>
                  <a:pt x="1828" y="48"/>
                </a:cubicBezTo>
                <a:cubicBezTo>
                  <a:pt x="1828" y="78"/>
                  <a:pt x="1901" y="112"/>
                  <a:pt x="2002" y="131"/>
                </a:cubicBezTo>
                <a:cubicBezTo>
                  <a:pt x="2159" y="159"/>
                  <a:pt x="2145" y="180"/>
                  <a:pt x="1915" y="296"/>
                </a:cubicBezTo>
                <a:cubicBezTo>
                  <a:pt x="1678" y="414"/>
                  <a:pt x="1544" y="432"/>
                  <a:pt x="812" y="433"/>
                </a:cubicBezTo>
                <a:lnTo>
                  <a:pt x="0" y="433"/>
                </a:lnTo>
                <a:lnTo>
                  <a:pt x="0" y="3442"/>
                </a:lnTo>
                <a:cubicBezTo>
                  <a:pt x="1" y="5797"/>
                  <a:pt x="34" y="6435"/>
                  <a:pt x="145" y="6424"/>
                </a:cubicBezTo>
                <a:cubicBezTo>
                  <a:pt x="230" y="6416"/>
                  <a:pt x="296" y="6489"/>
                  <a:pt x="319" y="6603"/>
                </a:cubicBezTo>
                <a:cubicBezTo>
                  <a:pt x="340" y="6707"/>
                  <a:pt x="433" y="6813"/>
                  <a:pt x="522" y="6837"/>
                </a:cubicBezTo>
                <a:cubicBezTo>
                  <a:pt x="611" y="6861"/>
                  <a:pt x="667" y="6922"/>
                  <a:pt x="667" y="6974"/>
                </a:cubicBezTo>
                <a:cubicBezTo>
                  <a:pt x="667" y="7026"/>
                  <a:pt x="740" y="7105"/>
                  <a:pt x="812" y="7139"/>
                </a:cubicBezTo>
                <a:cubicBezTo>
                  <a:pt x="908" y="7184"/>
                  <a:pt x="943" y="7847"/>
                  <a:pt x="928" y="9585"/>
                </a:cubicBezTo>
                <a:cubicBezTo>
                  <a:pt x="914" y="11209"/>
                  <a:pt x="933" y="11998"/>
                  <a:pt x="1015" y="12045"/>
                </a:cubicBezTo>
                <a:cubicBezTo>
                  <a:pt x="1100" y="12093"/>
                  <a:pt x="1095" y="12184"/>
                  <a:pt x="1015" y="12347"/>
                </a:cubicBezTo>
                <a:cubicBezTo>
                  <a:pt x="843" y="12702"/>
                  <a:pt x="866" y="13753"/>
                  <a:pt x="1044" y="13763"/>
                </a:cubicBezTo>
                <a:cubicBezTo>
                  <a:pt x="1123" y="13767"/>
                  <a:pt x="1296" y="13773"/>
                  <a:pt x="1422" y="13776"/>
                </a:cubicBezTo>
                <a:cubicBezTo>
                  <a:pt x="1606" y="13781"/>
                  <a:pt x="1675" y="13832"/>
                  <a:pt x="1741" y="14051"/>
                </a:cubicBezTo>
                <a:cubicBezTo>
                  <a:pt x="1785" y="14200"/>
                  <a:pt x="1824" y="15652"/>
                  <a:pt x="1828" y="17281"/>
                </a:cubicBezTo>
                <a:lnTo>
                  <a:pt x="1828" y="20249"/>
                </a:lnTo>
                <a:lnTo>
                  <a:pt x="2263" y="20263"/>
                </a:lnTo>
                <a:cubicBezTo>
                  <a:pt x="2665" y="20279"/>
                  <a:pt x="2694" y="20294"/>
                  <a:pt x="2727" y="20483"/>
                </a:cubicBezTo>
                <a:cubicBezTo>
                  <a:pt x="2760" y="20670"/>
                  <a:pt x="2766" y="20673"/>
                  <a:pt x="3162" y="20689"/>
                </a:cubicBezTo>
                <a:cubicBezTo>
                  <a:pt x="3557" y="20704"/>
                  <a:pt x="3594" y="20725"/>
                  <a:pt x="3626" y="20909"/>
                </a:cubicBezTo>
                <a:lnTo>
                  <a:pt x="3655" y="21101"/>
                </a:lnTo>
                <a:lnTo>
                  <a:pt x="4526" y="21115"/>
                </a:lnTo>
                <a:cubicBezTo>
                  <a:pt x="5006" y="21119"/>
                  <a:pt x="5421" y="21140"/>
                  <a:pt x="5454" y="21156"/>
                </a:cubicBezTo>
                <a:cubicBezTo>
                  <a:pt x="5487" y="21172"/>
                  <a:pt x="5501" y="21263"/>
                  <a:pt x="5483" y="21362"/>
                </a:cubicBezTo>
                <a:lnTo>
                  <a:pt x="5454" y="21541"/>
                </a:lnTo>
                <a:lnTo>
                  <a:pt x="8094" y="21541"/>
                </a:lnTo>
                <a:cubicBezTo>
                  <a:pt x="9557" y="21543"/>
                  <a:pt x="10756" y="21527"/>
                  <a:pt x="10792" y="21500"/>
                </a:cubicBezTo>
                <a:cubicBezTo>
                  <a:pt x="10827" y="21472"/>
                  <a:pt x="11132" y="21457"/>
                  <a:pt x="11459" y="21472"/>
                </a:cubicBezTo>
                <a:cubicBezTo>
                  <a:pt x="13235" y="21553"/>
                  <a:pt x="14626" y="21566"/>
                  <a:pt x="14796" y="21500"/>
                </a:cubicBezTo>
                <a:cubicBezTo>
                  <a:pt x="14937" y="21444"/>
                  <a:pt x="15011" y="21441"/>
                  <a:pt x="15173" y="21500"/>
                </a:cubicBezTo>
                <a:cubicBezTo>
                  <a:pt x="15322" y="21553"/>
                  <a:pt x="15327" y="21551"/>
                  <a:pt x="15231" y="21500"/>
                </a:cubicBezTo>
                <a:cubicBezTo>
                  <a:pt x="15134" y="21447"/>
                  <a:pt x="15135" y="21398"/>
                  <a:pt x="15260" y="21280"/>
                </a:cubicBezTo>
                <a:cubicBezTo>
                  <a:pt x="15421" y="21127"/>
                  <a:pt x="15459" y="21115"/>
                  <a:pt x="16275" y="21115"/>
                </a:cubicBezTo>
                <a:lnTo>
                  <a:pt x="17116" y="21115"/>
                </a:lnTo>
                <a:lnTo>
                  <a:pt x="17145" y="20909"/>
                </a:lnTo>
                <a:cubicBezTo>
                  <a:pt x="17178" y="20722"/>
                  <a:pt x="17213" y="20714"/>
                  <a:pt x="17581" y="20689"/>
                </a:cubicBezTo>
                <a:lnTo>
                  <a:pt x="17987" y="20661"/>
                </a:lnTo>
                <a:lnTo>
                  <a:pt x="18045" y="20249"/>
                </a:lnTo>
                <a:cubicBezTo>
                  <a:pt x="18097" y="19879"/>
                  <a:pt x="18130" y="19839"/>
                  <a:pt x="18364" y="19823"/>
                </a:cubicBezTo>
                <a:cubicBezTo>
                  <a:pt x="18629" y="19805"/>
                  <a:pt x="18826" y="19603"/>
                  <a:pt x="18683" y="19493"/>
                </a:cubicBezTo>
                <a:cubicBezTo>
                  <a:pt x="18642" y="19461"/>
                  <a:pt x="18701" y="19429"/>
                  <a:pt x="18799" y="19411"/>
                </a:cubicBezTo>
                <a:cubicBezTo>
                  <a:pt x="18958" y="19382"/>
                  <a:pt x="18952" y="19093"/>
                  <a:pt x="18944" y="16827"/>
                </a:cubicBezTo>
                <a:cubicBezTo>
                  <a:pt x="18936" y="14561"/>
                  <a:pt x="18958" y="14272"/>
                  <a:pt x="19118" y="14216"/>
                </a:cubicBezTo>
                <a:cubicBezTo>
                  <a:pt x="19319" y="14147"/>
                  <a:pt x="19384" y="13884"/>
                  <a:pt x="19205" y="13831"/>
                </a:cubicBezTo>
                <a:cubicBezTo>
                  <a:pt x="18937" y="13753"/>
                  <a:pt x="19122" y="13349"/>
                  <a:pt x="19437" y="13337"/>
                </a:cubicBezTo>
                <a:cubicBezTo>
                  <a:pt x="19518" y="13334"/>
                  <a:pt x="19652" y="13328"/>
                  <a:pt x="19727" y="13323"/>
                </a:cubicBezTo>
                <a:cubicBezTo>
                  <a:pt x="19832" y="13317"/>
                  <a:pt x="19875" y="12625"/>
                  <a:pt x="19901" y="10410"/>
                </a:cubicBezTo>
                <a:cubicBezTo>
                  <a:pt x="19938" y="7297"/>
                  <a:pt x="19958" y="7263"/>
                  <a:pt x="20511" y="7263"/>
                </a:cubicBezTo>
                <a:lnTo>
                  <a:pt x="20772" y="7263"/>
                </a:lnTo>
                <a:lnTo>
                  <a:pt x="20772" y="4487"/>
                </a:lnTo>
                <a:cubicBezTo>
                  <a:pt x="20777" y="2646"/>
                  <a:pt x="20838" y="1693"/>
                  <a:pt x="20917" y="1656"/>
                </a:cubicBezTo>
                <a:cubicBezTo>
                  <a:pt x="20982" y="1625"/>
                  <a:pt x="21033" y="1528"/>
                  <a:pt x="21033" y="1436"/>
                </a:cubicBezTo>
                <a:cubicBezTo>
                  <a:pt x="21033" y="1336"/>
                  <a:pt x="21128" y="1230"/>
                  <a:pt x="21265" y="1175"/>
                </a:cubicBezTo>
                <a:cubicBezTo>
                  <a:pt x="21600" y="1039"/>
                  <a:pt x="21520" y="897"/>
                  <a:pt x="21091" y="859"/>
                </a:cubicBezTo>
                <a:cubicBezTo>
                  <a:pt x="20919" y="844"/>
                  <a:pt x="20856" y="791"/>
                  <a:pt x="20830" y="639"/>
                </a:cubicBezTo>
                <a:lnTo>
                  <a:pt x="20772" y="433"/>
                </a:lnTo>
                <a:lnTo>
                  <a:pt x="19611" y="433"/>
                </a:lnTo>
                <a:cubicBezTo>
                  <a:pt x="18564" y="433"/>
                  <a:pt x="18411" y="424"/>
                  <a:pt x="18219" y="323"/>
                </a:cubicBezTo>
                <a:cubicBezTo>
                  <a:pt x="18015" y="216"/>
                  <a:pt x="18002" y="209"/>
                  <a:pt x="18190" y="144"/>
                </a:cubicBezTo>
                <a:cubicBezTo>
                  <a:pt x="18299" y="107"/>
                  <a:pt x="18393" y="61"/>
                  <a:pt x="18393" y="48"/>
                </a:cubicBezTo>
                <a:cubicBezTo>
                  <a:pt x="18393" y="-7"/>
                  <a:pt x="17416" y="38"/>
                  <a:pt x="17174" y="103"/>
                </a:cubicBezTo>
                <a:cubicBezTo>
                  <a:pt x="16858" y="189"/>
                  <a:pt x="16264" y="171"/>
                  <a:pt x="16304" y="76"/>
                </a:cubicBezTo>
                <a:cubicBezTo>
                  <a:pt x="16350" y="-34"/>
                  <a:pt x="14682" y="-21"/>
                  <a:pt x="14592" y="89"/>
                </a:cubicBezTo>
                <a:cubicBezTo>
                  <a:pt x="14504" y="198"/>
                  <a:pt x="13530" y="172"/>
                  <a:pt x="13577" y="62"/>
                </a:cubicBezTo>
                <a:cubicBezTo>
                  <a:pt x="13601" y="8"/>
                  <a:pt x="13444" y="-2"/>
                  <a:pt x="12939" y="21"/>
                </a:cubicBezTo>
                <a:close/>
                <a:moveTo>
                  <a:pt x="19843" y="13639"/>
                </a:moveTo>
                <a:cubicBezTo>
                  <a:pt x="19807" y="13596"/>
                  <a:pt x="19791" y="13603"/>
                  <a:pt x="19785" y="13667"/>
                </a:cubicBezTo>
                <a:cubicBezTo>
                  <a:pt x="19780" y="13724"/>
                  <a:pt x="19805" y="13753"/>
                  <a:pt x="19843" y="13735"/>
                </a:cubicBezTo>
                <a:cubicBezTo>
                  <a:pt x="19881" y="13717"/>
                  <a:pt x="19876" y="13678"/>
                  <a:pt x="19843" y="13639"/>
                </a:cubicBezTo>
                <a:close/>
              </a:path>
            </a:pathLst>
          </a:custGeom>
        </p:spPr>
      </p:pic>
      <p:pic>
        <p:nvPicPr>
          <p:cNvPr id="330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3777276" y="5054175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pic>
        <p:nvPicPr>
          <p:cNvPr id="331" name="droppedImage.tiff"/>
          <p:cNvPicPr>
            <a:picLocks noChangeAspect="1"/>
          </p:cNvPicPr>
          <p:nvPr/>
        </p:nvPicPr>
        <p:blipFill>
          <a:blip r:embed="rId5">
            <a:extLst/>
          </a:blip>
          <a:srcRect l="26254" t="11370" r="26803" b="9025"/>
          <a:stretch>
            <a:fillRect/>
          </a:stretch>
        </p:blipFill>
        <p:spPr>
          <a:xfrm>
            <a:off x="4321987" y="4955949"/>
            <a:ext cx="249963" cy="529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5" h="21546" extrusionOk="0">
                <a:moveTo>
                  <a:pt x="12946" y="31"/>
                </a:moveTo>
                <a:cubicBezTo>
                  <a:pt x="12583" y="47"/>
                  <a:pt x="10994" y="72"/>
                  <a:pt x="9422" y="88"/>
                </a:cubicBezTo>
                <a:cubicBezTo>
                  <a:pt x="7849" y="104"/>
                  <a:pt x="6362" y="129"/>
                  <a:pt x="6089" y="145"/>
                </a:cubicBezTo>
                <a:cubicBezTo>
                  <a:pt x="5796" y="162"/>
                  <a:pt x="5511" y="147"/>
                  <a:pt x="5418" y="111"/>
                </a:cubicBezTo>
                <a:cubicBezTo>
                  <a:pt x="5325" y="74"/>
                  <a:pt x="5118" y="67"/>
                  <a:pt x="4915" y="88"/>
                </a:cubicBezTo>
                <a:cubicBezTo>
                  <a:pt x="4725" y="108"/>
                  <a:pt x="4527" y="108"/>
                  <a:pt x="4459" y="88"/>
                </a:cubicBezTo>
                <a:cubicBezTo>
                  <a:pt x="4216" y="17"/>
                  <a:pt x="2495" y="-1"/>
                  <a:pt x="2325" y="65"/>
                </a:cubicBezTo>
                <a:cubicBezTo>
                  <a:pt x="2199" y="115"/>
                  <a:pt x="2122" y="117"/>
                  <a:pt x="1990" y="65"/>
                </a:cubicBezTo>
                <a:cubicBezTo>
                  <a:pt x="1891" y="26"/>
                  <a:pt x="1822" y="22"/>
                  <a:pt x="1822" y="54"/>
                </a:cubicBezTo>
                <a:cubicBezTo>
                  <a:pt x="1822" y="84"/>
                  <a:pt x="1913" y="115"/>
                  <a:pt x="2014" y="133"/>
                </a:cubicBezTo>
                <a:cubicBezTo>
                  <a:pt x="2171" y="162"/>
                  <a:pt x="2149" y="188"/>
                  <a:pt x="1918" y="304"/>
                </a:cubicBezTo>
                <a:cubicBezTo>
                  <a:pt x="1681" y="422"/>
                  <a:pt x="1571" y="439"/>
                  <a:pt x="839" y="440"/>
                </a:cubicBezTo>
                <a:lnTo>
                  <a:pt x="0" y="440"/>
                </a:lnTo>
                <a:lnTo>
                  <a:pt x="0" y="3447"/>
                </a:lnTo>
                <a:cubicBezTo>
                  <a:pt x="1" y="5801"/>
                  <a:pt x="33" y="6442"/>
                  <a:pt x="144" y="6431"/>
                </a:cubicBezTo>
                <a:cubicBezTo>
                  <a:pt x="229" y="6423"/>
                  <a:pt x="289" y="6498"/>
                  <a:pt x="312" y="6613"/>
                </a:cubicBezTo>
                <a:cubicBezTo>
                  <a:pt x="332" y="6717"/>
                  <a:pt x="438" y="6816"/>
                  <a:pt x="527" y="6840"/>
                </a:cubicBezTo>
                <a:cubicBezTo>
                  <a:pt x="617" y="6863"/>
                  <a:pt x="695" y="6935"/>
                  <a:pt x="695" y="6987"/>
                </a:cubicBezTo>
                <a:cubicBezTo>
                  <a:pt x="695" y="7039"/>
                  <a:pt x="743" y="7101"/>
                  <a:pt x="815" y="7135"/>
                </a:cubicBezTo>
                <a:cubicBezTo>
                  <a:pt x="911" y="7180"/>
                  <a:pt x="950" y="7859"/>
                  <a:pt x="935" y="9597"/>
                </a:cubicBezTo>
                <a:cubicBezTo>
                  <a:pt x="921" y="11220"/>
                  <a:pt x="948" y="12001"/>
                  <a:pt x="1031" y="12048"/>
                </a:cubicBezTo>
                <a:cubicBezTo>
                  <a:pt x="1115" y="12096"/>
                  <a:pt x="1110" y="12191"/>
                  <a:pt x="1031" y="12355"/>
                </a:cubicBezTo>
                <a:cubicBezTo>
                  <a:pt x="858" y="12709"/>
                  <a:pt x="876" y="13752"/>
                  <a:pt x="1055" y="13762"/>
                </a:cubicBezTo>
                <a:cubicBezTo>
                  <a:pt x="1133" y="13766"/>
                  <a:pt x="1313" y="13781"/>
                  <a:pt x="1438" y="13784"/>
                </a:cubicBezTo>
                <a:cubicBezTo>
                  <a:pt x="1623" y="13789"/>
                  <a:pt x="1660" y="13838"/>
                  <a:pt x="1726" y="14057"/>
                </a:cubicBezTo>
                <a:cubicBezTo>
                  <a:pt x="1771" y="14206"/>
                  <a:pt x="1819" y="15662"/>
                  <a:pt x="1822" y="17291"/>
                </a:cubicBezTo>
                <a:lnTo>
                  <a:pt x="1822" y="20252"/>
                </a:lnTo>
                <a:lnTo>
                  <a:pt x="2254" y="20264"/>
                </a:lnTo>
                <a:cubicBezTo>
                  <a:pt x="2656" y="20279"/>
                  <a:pt x="2676" y="20291"/>
                  <a:pt x="2709" y="20479"/>
                </a:cubicBezTo>
                <a:cubicBezTo>
                  <a:pt x="2742" y="20667"/>
                  <a:pt x="2792" y="20679"/>
                  <a:pt x="3189" y="20695"/>
                </a:cubicBezTo>
                <a:cubicBezTo>
                  <a:pt x="3584" y="20710"/>
                  <a:pt x="3612" y="20727"/>
                  <a:pt x="3644" y="20910"/>
                </a:cubicBezTo>
                <a:lnTo>
                  <a:pt x="3668" y="21103"/>
                </a:lnTo>
                <a:lnTo>
                  <a:pt x="4555" y="21115"/>
                </a:lnTo>
                <a:cubicBezTo>
                  <a:pt x="5036" y="21119"/>
                  <a:pt x="5433" y="21133"/>
                  <a:pt x="5466" y="21149"/>
                </a:cubicBezTo>
                <a:cubicBezTo>
                  <a:pt x="5499" y="21164"/>
                  <a:pt x="5532" y="21266"/>
                  <a:pt x="5514" y="21364"/>
                </a:cubicBezTo>
                <a:lnTo>
                  <a:pt x="5466" y="21535"/>
                </a:lnTo>
                <a:lnTo>
                  <a:pt x="8103" y="21546"/>
                </a:lnTo>
                <a:cubicBezTo>
                  <a:pt x="9567" y="21548"/>
                  <a:pt x="10777" y="21528"/>
                  <a:pt x="10812" y="21501"/>
                </a:cubicBezTo>
                <a:cubicBezTo>
                  <a:pt x="10847" y="21474"/>
                  <a:pt x="11132" y="21463"/>
                  <a:pt x="11459" y="21478"/>
                </a:cubicBezTo>
                <a:cubicBezTo>
                  <a:pt x="13236" y="21559"/>
                  <a:pt x="14647" y="21567"/>
                  <a:pt x="14816" y="21501"/>
                </a:cubicBezTo>
                <a:cubicBezTo>
                  <a:pt x="14958" y="21445"/>
                  <a:pt x="15013" y="21442"/>
                  <a:pt x="15175" y="21501"/>
                </a:cubicBezTo>
                <a:cubicBezTo>
                  <a:pt x="15325" y="21554"/>
                  <a:pt x="15344" y="21552"/>
                  <a:pt x="15247" y="21501"/>
                </a:cubicBezTo>
                <a:cubicBezTo>
                  <a:pt x="15150" y="21448"/>
                  <a:pt x="15170" y="21392"/>
                  <a:pt x="15295" y="21274"/>
                </a:cubicBezTo>
                <a:cubicBezTo>
                  <a:pt x="15457" y="21120"/>
                  <a:pt x="15486" y="21115"/>
                  <a:pt x="16302" y="21115"/>
                </a:cubicBezTo>
                <a:lnTo>
                  <a:pt x="17141" y="21115"/>
                </a:lnTo>
                <a:lnTo>
                  <a:pt x="17165" y="20922"/>
                </a:lnTo>
                <a:cubicBezTo>
                  <a:pt x="17198" y="20735"/>
                  <a:pt x="17253" y="20708"/>
                  <a:pt x="17621" y="20684"/>
                </a:cubicBezTo>
                <a:lnTo>
                  <a:pt x="18004" y="20661"/>
                </a:lnTo>
                <a:lnTo>
                  <a:pt x="18076" y="20252"/>
                </a:lnTo>
                <a:cubicBezTo>
                  <a:pt x="18128" y="19882"/>
                  <a:pt x="18154" y="19848"/>
                  <a:pt x="18388" y="19832"/>
                </a:cubicBezTo>
                <a:cubicBezTo>
                  <a:pt x="18653" y="19815"/>
                  <a:pt x="18842" y="19613"/>
                  <a:pt x="18700" y="19503"/>
                </a:cubicBezTo>
                <a:cubicBezTo>
                  <a:pt x="18658" y="19472"/>
                  <a:pt x="18697" y="19430"/>
                  <a:pt x="18795" y="19413"/>
                </a:cubicBezTo>
                <a:cubicBezTo>
                  <a:pt x="18954" y="19384"/>
                  <a:pt x="18972" y="19091"/>
                  <a:pt x="18963" y="16825"/>
                </a:cubicBezTo>
                <a:cubicBezTo>
                  <a:pt x="18955" y="14560"/>
                  <a:pt x="18994" y="14271"/>
                  <a:pt x="19155" y="14215"/>
                </a:cubicBezTo>
                <a:cubicBezTo>
                  <a:pt x="19356" y="14146"/>
                  <a:pt x="19382" y="13893"/>
                  <a:pt x="19203" y="13841"/>
                </a:cubicBezTo>
                <a:cubicBezTo>
                  <a:pt x="18935" y="13763"/>
                  <a:pt x="19152" y="13354"/>
                  <a:pt x="19467" y="13342"/>
                </a:cubicBezTo>
                <a:cubicBezTo>
                  <a:pt x="19548" y="13339"/>
                  <a:pt x="19679" y="13335"/>
                  <a:pt x="19754" y="13330"/>
                </a:cubicBezTo>
                <a:cubicBezTo>
                  <a:pt x="19859" y="13324"/>
                  <a:pt x="19896" y="12629"/>
                  <a:pt x="19922" y="10414"/>
                </a:cubicBezTo>
                <a:cubicBezTo>
                  <a:pt x="19959" y="7303"/>
                  <a:pt x="19969" y="7260"/>
                  <a:pt x="20522" y="7260"/>
                </a:cubicBezTo>
                <a:lnTo>
                  <a:pt x="20785" y="7260"/>
                </a:lnTo>
                <a:lnTo>
                  <a:pt x="20785" y="4491"/>
                </a:lnTo>
                <a:cubicBezTo>
                  <a:pt x="20791" y="2651"/>
                  <a:pt x="20850" y="1703"/>
                  <a:pt x="20929" y="1665"/>
                </a:cubicBezTo>
                <a:cubicBezTo>
                  <a:pt x="20995" y="1634"/>
                  <a:pt x="21049" y="1530"/>
                  <a:pt x="21049" y="1438"/>
                </a:cubicBezTo>
                <a:cubicBezTo>
                  <a:pt x="21049" y="1339"/>
                  <a:pt x="21128" y="1244"/>
                  <a:pt x="21265" y="1189"/>
                </a:cubicBezTo>
                <a:cubicBezTo>
                  <a:pt x="21600" y="1053"/>
                  <a:pt x="21526" y="909"/>
                  <a:pt x="21097" y="871"/>
                </a:cubicBezTo>
                <a:cubicBezTo>
                  <a:pt x="20925" y="856"/>
                  <a:pt x="20860" y="796"/>
                  <a:pt x="20833" y="644"/>
                </a:cubicBezTo>
                <a:lnTo>
                  <a:pt x="20809" y="440"/>
                </a:lnTo>
                <a:lnTo>
                  <a:pt x="19635" y="440"/>
                </a:lnTo>
                <a:cubicBezTo>
                  <a:pt x="18587" y="440"/>
                  <a:pt x="18413" y="427"/>
                  <a:pt x="18220" y="326"/>
                </a:cubicBezTo>
                <a:cubicBezTo>
                  <a:pt x="18016" y="219"/>
                  <a:pt x="18032" y="210"/>
                  <a:pt x="18220" y="145"/>
                </a:cubicBezTo>
                <a:cubicBezTo>
                  <a:pt x="18329" y="107"/>
                  <a:pt x="18412" y="67"/>
                  <a:pt x="18412" y="54"/>
                </a:cubicBezTo>
                <a:cubicBezTo>
                  <a:pt x="18412" y="-1"/>
                  <a:pt x="17407" y="46"/>
                  <a:pt x="17165" y="111"/>
                </a:cubicBezTo>
                <a:cubicBezTo>
                  <a:pt x="16849" y="196"/>
                  <a:pt x="16286" y="172"/>
                  <a:pt x="16326" y="77"/>
                </a:cubicBezTo>
                <a:cubicBezTo>
                  <a:pt x="16373" y="-33"/>
                  <a:pt x="14689" y="-22"/>
                  <a:pt x="14600" y="88"/>
                </a:cubicBezTo>
                <a:cubicBezTo>
                  <a:pt x="14512" y="197"/>
                  <a:pt x="13546" y="186"/>
                  <a:pt x="13593" y="77"/>
                </a:cubicBezTo>
                <a:cubicBezTo>
                  <a:pt x="13617" y="23"/>
                  <a:pt x="13452" y="9"/>
                  <a:pt x="12946" y="31"/>
                </a:cubicBezTo>
                <a:close/>
                <a:moveTo>
                  <a:pt x="19850" y="13637"/>
                </a:moveTo>
                <a:cubicBezTo>
                  <a:pt x="19814" y="13594"/>
                  <a:pt x="19808" y="13608"/>
                  <a:pt x="19802" y="13671"/>
                </a:cubicBezTo>
                <a:cubicBezTo>
                  <a:pt x="19797" y="13728"/>
                  <a:pt x="19812" y="13757"/>
                  <a:pt x="19850" y="13739"/>
                </a:cubicBezTo>
                <a:cubicBezTo>
                  <a:pt x="19888" y="13721"/>
                  <a:pt x="19883" y="13676"/>
                  <a:pt x="19850" y="13637"/>
                </a:cubicBezTo>
                <a:close/>
              </a:path>
            </a:pathLst>
          </a:custGeom>
        </p:spPr>
      </p:pic>
      <p:sp>
        <p:nvSpPr>
          <p:cNvPr id="332" name="Shape 332"/>
          <p:cNvSpPr/>
          <p:nvPr/>
        </p:nvSpPr>
        <p:spPr>
          <a:xfrm>
            <a:off x="750094" y="5688211"/>
            <a:ext cx="7483078" cy="1045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>
            <a:lvl1pPr marL="57799" marR="57799" defTabSz="647700">
              <a:defRPr sz="3000" i="1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2109">
                <a:solidFill>
                  <a:schemeClr val="bg1"/>
                </a:solidFill>
              </a:rPr>
              <a:t>Instead of dynamics we can (randomly) generate many different structures (snapshots) and generate an “ensemble” by weighing them based on their energies</a:t>
            </a:r>
          </a:p>
        </p:txBody>
      </p:sp>
      <p:grpSp>
        <p:nvGrpSpPr>
          <p:cNvPr id="335" name="Group 335"/>
          <p:cNvGrpSpPr/>
          <p:nvPr/>
        </p:nvGrpSpPr>
        <p:grpSpPr>
          <a:xfrm>
            <a:off x="5143500" y="4732734"/>
            <a:ext cx="3643313" cy="707111"/>
            <a:chOff x="0" y="0"/>
            <a:chExt cx="5181600" cy="1005667"/>
          </a:xfrm>
        </p:grpSpPr>
        <p:pic>
          <p:nvPicPr>
            <p:cNvPr id="334" name="droppedImage.tiff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0800" y="50799"/>
              <a:ext cx="5080001" cy="90406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33" name="Picture 332"/>
            <p:cNvPicPr>
              <a:picLocks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-1"/>
              <a:ext cx="5181601" cy="1005669"/>
            </a:xfrm>
            <a:prstGeom prst="rect">
              <a:avLst/>
            </a:prstGeom>
            <a:effectLst/>
          </p:spPr>
        </p:pic>
      </p:grpSp>
      <p:pic>
        <p:nvPicPr>
          <p:cNvPr id="336" name="Screen Shot 2012-04-04 at 9.36.21 PM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487907" y="1759148"/>
            <a:ext cx="2200679" cy="2866430"/>
          </a:xfrm>
          <a:prstGeom prst="rect">
            <a:avLst/>
          </a:prstGeom>
        </p:spPr>
      </p:pic>
      <p:sp>
        <p:nvSpPr>
          <p:cNvPr id="337" name="Shape 337"/>
          <p:cNvSpPr/>
          <p:nvPr/>
        </p:nvSpPr>
        <p:spPr>
          <a:xfrm>
            <a:off x="455414" y="687586"/>
            <a:ext cx="8233172" cy="991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marL="57799" marR="57799" algn="ctr" defTabSz="647700">
              <a:defRPr sz="45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3164">
                <a:solidFill>
                  <a:schemeClr val="bg1"/>
                </a:solidFill>
              </a:rPr>
              <a:t>Molecular dynamics isn’t the only way! There’s more than one way to skin a cat! </a:t>
            </a:r>
          </a:p>
        </p:txBody>
      </p:sp>
    </p:spTree>
    <p:extLst>
      <p:ext uri="{BB962C8B-B14F-4D97-AF65-F5344CB8AC3E}">
        <p14:creationId xmlns:p14="http://schemas.microsoft.com/office/powerpoint/2010/main" val="121363477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" grpId="0" advAuto="0"/>
    </p:bld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Custom 5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1258</TotalTime>
  <Words>883</Words>
  <Application>Microsoft Macintosh PowerPoint</Application>
  <PresentationFormat>On-screen Show (4:3)</PresentationFormat>
  <Paragraphs>99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Calibri</vt:lpstr>
      <vt:lpstr>Encode Sans Normal Black</vt:lpstr>
      <vt:lpstr>Gill Sans</vt:lpstr>
      <vt:lpstr>Handwriting - Dakota</vt:lpstr>
      <vt:lpstr>Lucida Grande</vt:lpstr>
      <vt:lpstr>Open Sans</vt:lpstr>
      <vt:lpstr>Open Sans Light</vt:lpstr>
      <vt:lpstr>Times New Roman</vt:lpstr>
      <vt:lpstr>Uni Sans Regular</vt:lpstr>
      <vt:lpstr>Verdana</vt:lpstr>
      <vt:lpstr>Arial</vt:lpstr>
      <vt:lpstr>Custom Design</vt:lpstr>
      <vt:lpstr>1_Custom Design</vt:lpstr>
      <vt:lpstr>PowerPoint Presentation</vt:lpstr>
      <vt:lpstr>PowerPoint Presentation</vt:lpstr>
      <vt:lpstr>Molecular simulation (1): Basic concepts</vt:lpstr>
      <vt:lpstr>Molecular simulation (1): Basic concepts</vt:lpstr>
      <vt:lpstr>Molecular simulation (1): Basic concepts</vt:lpstr>
      <vt:lpstr>Molecular simulation (1): Basic concepts</vt:lpstr>
      <vt:lpstr>Molecular simulation (1): Molecular Dynamics</vt:lpstr>
      <vt:lpstr>Molecular dynamics isn’t the only way! There’s more than one way to skin a cat! </vt:lpstr>
      <vt:lpstr>PowerPoint Presentation</vt:lpstr>
      <vt:lpstr>Two types of simulations (MD vs MC) - both give us ensemble averages and macroscopic properties!</vt:lpstr>
      <vt:lpstr>Why do we need multiscale simulations?</vt:lpstr>
      <vt:lpstr>Two basic concepts for multiscale modeling</vt:lpstr>
      <vt:lpstr>Getting real physical insight</vt:lpstr>
      <vt:lpstr>What is the point of molecular simulation?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W. J. Pfaendtner</cp:lastModifiedBy>
  <cp:revision>40</cp:revision>
  <cp:lastPrinted>2016-02-10T20:19:12Z</cp:lastPrinted>
  <dcterms:created xsi:type="dcterms:W3CDTF">2014-10-14T00:51:43Z</dcterms:created>
  <dcterms:modified xsi:type="dcterms:W3CDTF">2017-01-06T19:32:45Z</dcterms:modified>
</cp:coreProperties>
</file>